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84" r:id="rId3"/>
    <p:sldId id="283" r:id="rId4"/>
    <p:sldId id="269" r:id="rId5"/>
    <p:sldId id="275" r:id="rId6"/>
    <p:sldId id="282" r:id="rId7"/>
    <p:sldId id="292" r:id="rId8"/>
    <p:sldId id="281" r:id="rId9"/>
    <p:sldId id="266" r:id="rId10"/>
    <p:sldId id="267" r:id="rId11"/>
    <p:sldId id="268" r:id="rId12"/>
    <p:sldId id="272" r:id="rId13"/>
    <p:sldId id="276" r:id="rId14"/>
    <p:sldId id="291" r:id="rId15"/>
    <p:sldId id="263" r:id="rId16"/>
    <p:sldId id="289" r:id="rId17"/>
    <p:sldId id="290" r:id="rId18"/>
    <p:sldId id="279" r:id="rId19"/>
    <p:sldId id="280" r:id="rId20"/>
    <p:sldId id="277" r:id="rId21"/>
    <p:sldId id="274" r:id="rId22"/>
    <p:sldId id="286" r:id="rId23"/>
    <p:sldId id="287"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119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13.12.2016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13.12.2016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13.12.2016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13.12.2016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13.12.2016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13.12.2016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18A2481B-5154-415F-B752-558547769AA3}" type="datetimeFigureOut">
              <a:rPr lang="cs-CZ" smtClean="0"/>
              <a:pPr/>
              <a:t>13.12.2016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18A2481B-5154-415F-B752-558547769AA3}" type="datetimeFigureOut">
              <a:rPr lang="cs-CZ" smtClean="0"/>
              <a:pPr/>
              <a:t>13.12.2016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13.12.2016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13.12.2016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13.12.2016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2481B-5154-415F-B752-558547769AA3}" type="datetimeFigureOut">
              <a:rPr lang="cs-CZ" smtClean="0"/>
              <a:pPr/>
              <a:t>13.12.2016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16632"/>
            <a:ext cx="8640960" cy="1143000"/>
          </a:xfrm>
        </p:spPr>
        <p:txBody>
          <a:bodyPr>
            <a:normAutofit/>
          </a:bodyPr>
          <a:lstStyle/>
          <a:p>
            <a:r>
              <a:rPr lang="cs-CZ" b="1" dirty="0"/>
              <a:t>Nejčastější chyby v textech</a:t>
            </a:r>
          </a:p>
        </p:txBody>
      </p:sp>
      <p:sp>
        <p:nvSpPr>
          <p:cNvPr id="3" name="Zástupný symbol pro obsah 2"/>
          <p:cNvSpPr>
            <a:spLocks noGrp="1"/>
          </p:cNvSpPr>
          <p:nvPr>
            <p:ph idx="1"/>
          </p:nvPr>
        </p:nvSpPr>
        <p:spPr>
          <a:xfrm>
            <a:off x="467544" y="1052736"/>
            <a:ext cx="8229600" cy="5328592"/>
          </a:xfrm>
        </p:spPr>
        <p:txBody>
          <a:bodyPr>
            <a:normAutofit fontScale="85000" lnSpcReduction="20000"/>
          </a:bodyPr>
          <a:lstStyle/>
          <a:p>
            <a:r>
              <a:rPr lang="cs-CZ" dirty="0"/>
              <a:t>Přílišná </a:t>
            </a:r>
            <a:r>
              <a:rPr lang="cs-CZ" dirty="0" smtClean="0"/>
              <a:t>obecnost až nesrozumitelnost</a:t>
            </a:r>
            <a:endParaRPr lang="cs-CZ" dirty="0"/>
          </a:p>
          <a:p>
            <a:r>
              <a:rPr lang="cs-CZ" dirty="0"/>
              <a:t>Vršení nepodložených tezí a tvrzení</a:t>
            </a:r>
          </a:p>
          <a:p>
            <a:r>
              <a:rPr lang="cs-CZ" dirty="0" err="1"/>
              <a:t>Neodhad</a:t>
            </a:r>
            <a:r>
              <a:rPr lang="cs-CZ" dirty="0"/>
              <a:t> ambic </a:t>
            </a:r>
            <a:r>
              <a:rPr lang="cs-CZ" dirty="0" smtClean="0"/>
              <a:t>– příliš náročné otázky na příliš omezeném prostoru</a:t>
            </a:r>
            <a:endParaRPr lang="cs-CZ" dirty="0"/>
          </a:p>
          <a:p>
            <a:r>
              <a:rPr lang="cs-CZ" dirty="0"/>
              <a:t>Přílišná subjektivita – shazování oponentů a argumentace ad personam</a:t>
            </a:r>
          </a:p>
          <a:p>
            <a:r>
              <a:rPr lang="cs-CZ" dirty="0"/>
              <a:t>Přílišná subjektivita – </a:t>
            </a:r>
            <a:r>
              <a:rPr lang="cs-CZ" dirty="0" err="1"/>
              <a:t>dojmologie</a:t>
            </a:r>
            <a:r>
              <a:rPr lang="cs-CZ" dirty="0"/>
              <a:t> </a:t>
            </a:r>
          </a:p>
          <a:p>
            <a:r>
              <a:rPr lang="cs-CZ" dirty="0"/>
              <a:t>Nadužívání rétorických otázek</a:t>
            </a:r>
          </a:p>
          <a:p>
            <a:r>
              <a:rPr lang="cs-CZ" dirty="0"/>
              <a:t>Chybí vymezení tématu, otázky, způsobu řešení</a:t>
            </a:r>
          </a:p>
          <a:p>
            <a:r>
              <a:rPr lang="cs-CZ" dirty="0"/>
              <a:t>Zbytečné odbočky mimo argumentační linku</a:t>
            </a:r>
          </a:p>
          <a:p>
            <a:r>
              <a:rPr lang="cs-CZ" dirty="0"/>
              <a:t>Nekritické přejímání tezí</a:t>
            </a:r>
          </a:p>
          <a:p>
            <a:r>
              <a:rPr lang="cs-CZ" dirty="0"/>
              <a:t>Nekonzistentní linka a protimluvy</a:t>
            </a:r>
          </a:p>
          <a:p>
            <a:r>
              <a:rPr lang="cs-CZ" dirty="0"/>
              <a:t>Argumentace otřepaným citátem</a:t>
            </a:r>
          </a:p>
          <a:p>
            <a:endParaRPr lang="cs-CZ" dirty="0"/>
          </a:p>
          <a:p>
            <a:endParaRPr lang="cs-CZ" dirty="0"/>
          </a:p>
        </p:txBody>
      </p:sp>
    </p:spTree>
    <p:extLst>
      <p:ext uri="{BB962C8B-B14F-4D97-AF65-F5344CB8AC3E}">
        <p14:creationId xmlns:p14="http://schemas.microsoft.com/office/powerpoint/2010/main" xmlns="" val="3131548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16632"/>
            <a:ext cx="8640960" cy="792088"/>
          </a:xfrm>
        </p:spPr>
        <p:txBody>
          <a:bodyPr>
            <a:normAutofit/>
          </a:bodyPr>
          <a:lstStyle/>
          <a:p>
            <a:pPr algn="l"/>
            <a:r>
              <a:rPr lang="cs-CZ" sz="2800" b="1" dirty="0"/>
              <a:t>Přílišná subjektivita – </a:t>
            </a:r>
            <a:r>
              <a:rPr lang="cs-CZ" sz="2800" b="1" dirty="0" err="1"/>
              <a:t>dojmologie</a:t>
            </a:r>
            <a:r>
              <a:rPr lang="cs-CZ" sz="2800" b="1" dirty="0"/>
              <a:t> </a:t>
            </a:r>
          </a:p>
        </p:txBody>
      </p:sp>
      <p:sp>
        <p:nvSpPr>
          <p:cNvPr id="3" name="Zástupný symbol pro obsah 2"/>
          <p:cNvSpPr>
            <a:spLocks noGrp="1"/>
          </p:cNvSpPr>
          <p:nvPr>
            <p:ph idx="1"/>
          </p:nvPr>
        </p:nvSpPr>
        <p:spPr>
          <a:xfrm>
            <a:off x="179512" y="980728"/>
            <a:ext cx="8517632" cy="5544616"/>
          </a:xfrm>
        </p:spPr>
        <p:txBody>
          <a:bodyPr>
            <a:normAutofit/>
          </a:bodyPr>
          <a:lstStyle/>
          <a:p>
            <a:pPr indent="0">
              <a:lnSpc>
                <a:spcPct val="110000"/>
              </a:lnSpc>
              <a:buNone/>
            </a:pPr>
            <a:r>
              <a:rPr lang="cs-CZ" b="1" dirty="0" err="1"/>
              <a:t>Wrong</a:t>
            </a:r>
            <a:r>
              <a:rPr lang="cs-CZ" b="1" dirty="0"/>
              <a:t>: </a:t>
            </a:r>
            <a:r>
              <a:rPr lang="cs-CZ" dirty="0"/>
              <a:t>Nelíbí se mi ani fakt, že by už tak přetížená policie a soudy byly zaměstnávány dalšími kauzami, které nepovažuji  za závažné. Vážnost a respekt nejsou vynutitelné jakýmikoliv represivními prostředky a názor některých zastánců zákona o jeho preventivním účinku nesdílím. </a:t>
            </a:r>
          </a:p>
          <a:p>
            <a:pPr indent="0">
              <a:lnSpc>
                <a:spcPct val="110000"/>
              </a:lnSpc>
              <a:buNone/>
            </a:pPr>
            <a:endParaRPr lang="cs-CZ" dirty="0"/>
          </a:p>
          <a:p>
            <a:pPr indent="0">
              <a:lnSpc>
                <a:spcPct val="110000"/>
              </a:lnSpc>
              <a:buNone/>
            </a:pPr>
            <a:endParaRPr lang="cs-CZ" dirty="0"/>
          </a:p>
        </p:txBody>
      </p:sp>
    </p:spTree>
    <p:extLst>
      <p:ext uri="{BB962C8B-B14F-4D97-AF65-F5344CB8AC3E}">
        <p14:creationId xmlns:p14="http://schemas.microsoft.com/office/powerpoint/2010/main" xmlns="" val="3131548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16632"/>
            <a:ext cx="8640960" cy="792088"/>
          </a:xfrm>
        </p:spPr>
        <p:txBody>
          <a:bodyPr>
            <a:normAutofit/>
          </a:bodyPr>
          <a:lstStyle/>
          <a:p>
            <a:pPr algn="l"/>
            <a:r>
              <a:rPr lang="cs-CZ" sz="2800" b="1" dirty="0"/>
              <a:t>Přílišná subjektivita – </a:t>
            </a:r>
            <a:r>
              <a:rPr lang="cs-CZ" sz="2800" b="1" dirty="0" err="1"/>
              <a:t>dojmologie</a:t>
            </a:r>
            <a:r>
              <a:rPr lang="cs-CZ" sz="2800" b="1" dirty="0"/>
              <a:t> </a:t>
            </a:r>
          </a:p>
        </p:txBody>
      </p:sp>
      <p:sp>
        <p:nvSpPr>
          <p:cNvPr id="3" name="Zástupný symbol pro obsah 2"/>
          <p:cNvSpPr>
            <a:spLocks noGrp="1"/>
          </p:cNvSpPr>
          <p:nvPr>
            <p:ph idx="1"/>
          </p:nvPr>
        </p:nvSpPr>
        <p:spPr>
          <a:xfrm>
            <a:off x="179512" y="980728"/>
            <a:ext cx="8517632" cy="5544616"/>
          </a:xfrm>
        </p:spPr>
        <p:txBody>
          <a:bodyPr>
            <a:normAutofit fontScale="77500" lnSpcReduction="20000"/>
          </a:bodyPr>
          <a:lstStyle/>
          <a:p>
            <a:pPr indent="0">
              <a:lnSpc>
                <a:spcPct val="110000"/>
              </a:lnSpc>
              <a:buNone/>
            </a:pPr>
            <a:r>
              <a:rPr lang="cs-CZ" b="1" dirty="0" err="1"/>
              <a:t>Wrong</a:t>
            </a:r>
            <a:r>
              <a:rPr lang="cs-CZ" b="1" dirty="0"/>
              <a:t>: </a:t>
            </a:r>
            <a:r>
              <a:rPr lang="cs-CZ" dirty="0">
                <a:solidFill>
                  <a:srgbClr val="FF0000"/>
                </a:solidFill>
              </a:rPr>
              <a:t>Nelíbí se mi ani fakt, že by už tak přetížená policie a soudy byly zaměstnávány dalšími kauzami, které nepovažuji  za závažné. Vážnost a respekt nejsou vynutitelné jakýmikoliv represivními prostředky a názor některých zastánců zákona o jeho preventivním účinku nesdílím. </a:t>
            </a:r>
          </a:p>
          <a:p>
            <a:pPr indent="0">
              <a:lnSpc>
                <a:spcPct val="110000"/>
              </a:lnSpc>
              <a:buNone/>
            </a:pPr>
            <a:r>
              <a:rPr lang="cs-CZ" b="1" dirty="0"/>
              <a:t>Ok: </a:t>
            </a:r>
            <a:r>
              <a:rPr lang="cs-CZ" dirty="0"/>
              <a:t>Vzhledem k tomu, jak bývají prezidentské osobnosti kontroverzní, nelze podcenit ani zátěž, kterou by zákon znamenal pro už tak zahlcené soudy a policii. Ne ani tak kvůli množství agendy, ale kvůli tomu, jak zbytečná by byla. Společenská nebezpečnost celého „provinění“ je totiž zcela marginální, protože, jak potvrzují sociologické výzkumy, mezi hanobením a reálným ohrožením je hluboká propast. Významný sociolog </a:t>
            </a:r>
            <a:r>
              <a:rPr lang="cs-CZ" dirty="0" err="1"/>
              <a:t>Philip</a:t>
            </a:r>
            <a:r>
              <a:rPr lang="cs-CZ" dirty="0"/>
              <a:t> </a:t>
            </a:r>
            <a:r>
              <a:rPr lang="cs-CZ" dirty="0" err="1"/>
              <a:t>Zimbardo</a:t>
            </a:r>
            <a:r>
              <a:rPr lang="cs-CZ" dirty="0"/>
              <a:t> už v 90. letech na statistikách prokázal, že čím liberálnější je přístup ke svobodě slova, tím nižší je v zemi míra politického násilí.</a:t>
            </a:r>
          </a:p>
          <a:p>
            <a:pPr indent="0">
              <a:lnSpc>
                <a:spcPct val="110000"/>
              </a:lnSpc>
              <a:buNone/>
            </a:pPr>
            <a:endParaRPr lang="cs-CZ" dirty="0"/>
          </a:p>
          <a:p>
            <a:pPr indent="0">
              <a:lnSpc>
                <a:spcPct val="110000"/>
              </a:lnSpc>
              <a:buNone/>
            </a:pPr>
            <a:endParaRPr lang="cs-CZ" dirty="0"/>
          </a:p>
        </p:txBody>
      </p:sp>
    </p:spTree>
    <p:extLst>
      <p:ext uri="{BB962C8B-B14F-4D97-AF65-F5344CB8AC3E}">
        <p14:creationId xmlns:p14="http://schemas.microsoft.com/office/powerpoint/2010/main" xmlns="" val="3131548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16632"/>
            <a:ext cx="8640960" cy="792088"/>
          </a:xfrm>
        </p:spPr>
        <p:txBody>
          <a:bodyPr>
            <a:normAutofit/>
          </a:bodyPr>
          <a:lstStyle/>
          <a:p>
            <a:pPr algn="l"/>
            <a:r>
              <a:rPr lang="cs-CZ" sz="2800" b="1" dirty="0"/>
              <a:t>Nadužívání rétorických otázek</a:t>
            </a:r>
          </a:p>
        </p:txBody>
      </p:sp>
      <p:sp>
        <p:nvSpPr>
          <p:cNvPr id="3" name="Zástupný symbol pro obsah 2"/>
          <p:cNvSpPr>
            <a:spLocks noGrp="1"/>
          </p:cNvSpPr>
          <p:nvPr>
            <p:ph idx="1"/>
          </p:nvPr>
        </p:nvSpPr>
        <p:spPr>
          <a:xfrm>
            <a:off x="179512" y="980728"/>
            <a:ext cx="8517632" cy="5544616"/>
          </a:xfrm>
        </p:spPr>
        <p:txBody>
          <a:bodyPr>
            <a:normAutofit fontScale="92500" lnSpcReduction="10000"/>
          </a:bodyPr>
          <a:lstStyle/>
          <a:p>
            <a:pPr indent="0">
              <a:buNone/>
            </a:pPr>
            <a:r>
              <a:rPr lang="cs-CZ" b="1" dirty="0" err="1"/>
              <a:t>Wrong</a:t>
            </a:r>
            <a:r>
              <a:rPr lang="cs-CZ" b="1" dirty="0"/>
              <a:t>: </a:t>
            </a:r>
            <a:r>
              <a:rPr lang="cs-CZ" dirty="0"/>
              <a:t>Dosáhne akorát toho, že lidé se budou bát vyjadřovat svoje názory nahlas, ale v žádném případě je nepřevychová.  Na to sice můžeme namítnout, že pokud se bude kritika vyjadřovat v mezích slušného chování, tak není důvod mít strach. Kdo ale rozhodne, kde končí hranice mezi oprávněnou kritikou a hanobením prezidenta? Dá se to vůbec spolehlivě určit? Podle čeho to lze rozhodnout, když znění zákona se zdá být tak mnohoznačné?  O to děsivější je, že o tomto tenkém rozmezí bude rozhodovat právě poškozená strana, tedy prezident. </a:t>
            </a:r>
          </a:p>
        </p:txBody>
      </p:sp>
    </p:spTree>
    <p:extLst>
      <p:ext uri="{BB962C8B-B14F-4D97-AF65-F5344CB8AC3E}">
        <p14:creationId xmlns:p14="http://schemas.microsoft.com/office/powerpoint/2010/main" xmlns="" val="3131548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16632"/>
            <a:ext cx="8640960" cy="792088"/>
          </a:xfrm>
        </p:spPr>
        <p:txBody>
          <a:bodyPr>
            <a:normAutofit/>
          </a:bodyPr>
          <a:lstStyle/>
          <a:p>
            <a:pPr algn="l"/>
            <a:r>
              <a:rPr lang="cs-CZ" sz="2800" b="1" dirty="0"/>
              <a:t>Nadužívání rétorických otázek</a:t>
            </a:r>
          </a:p>
        </p:txBody>
      </p:sp>
      <p:sp>
        <p:nvSpPr>
          <p:cNvPr id="3" name="Zástupný symbol pro obsah 2"/>
          <p:cNvSpPr>
            <a:spLocks noGrp="1"/>
          </p:cNvSpPr>
          <p:nvPr>
            <p:ph idx="1"/>
          </p:nvPr>
        </p:nvSpPr>
        <p:spPr>
          <a:xfrm>
            <a:off x="179512" y="980728"/>
            <a:ext cx="8517632" cy="5544616"/>
          </a:xfrm>
        </p:spPr>
        <p:txBody>
          <a:bodyPr>
            <a:normAutofit fontScale="70000" lnSpcReduction="20000"/>
          </a:bodyPr>
          <a:lstStyle/>
          <a:p>
            <a:pPr indent="0">
              <a:buNone/>
            </a:pPr>
            <a:r>
              <a:rPr lang="cs-CZ" b="1" dirty="0" err="1">
                <a:solidFill>
                  <a:srgbClr val="FF0000"/>
                </a:solidFill>
              </a:rPr>
              <a:t>Wrong</a:t>
            </a:r>
            <a:r>
              <a:rPr lang="cs-CZ" b="1" dirty="0">
                <a:solidFill>
                  <a:srgbClr val="FF0000"/>
                </a:solidFill>
              </a:rPr>
              <a:t>: </a:t>
            </a:r>
            <a:r>
              <a:rPr lang="cs-CZ" dirty="0">
                <a:solidFill>
                  <a:srgbClr val="FF0000"/>
                </a:solidFill>
              </a:rPr>
              <a:t>Dosáhne akorát toho, že lidé se budou bát vyjadřovat svoje názory nahlas, ale v žádném případě je nepřevychová.  Na to sice můžeme namítnout, že pokud se bude kritika vyjadřovat v mezích slušného chování, tak není důvod mít strach. Kdo ale rozhodne, kde končí hranice mezi oprávněnou kritikou a hanobením prezidenta? Dá se to vůbec spolehlivě určit? Podle čeho to lze rozhodnout, když znění zákona se zdá být tak mnohoznačné?  O to děsivější je, že o tomto tenkém rozmezí bude rozhodovat právě poškozená strana, tedy prezident. </a:t>
            </a:r>
          </a:p>
          <a:p>
            <a:pPr indent="0">
              <a:buNone/>
            </a:pPr>
            <a:endParaRPr lang="cs-CZ" dirty="0">
              <a:solidFill>
                <a:srgbClr val="FF0000"/>
              </a:solidFill>
            </a:endParaRPr>
          </a:p>
          <a:p>
            <a:pPr indent="0">
              <a:buNone/>
            </a:pPr>
            <a:r>
              <a:rPr lang="cs-CZ" b="1" dirty="0"/>
              <a:t>Ok: </a:t>
            </a:r>
            <a:r>
              <a:rPr lang="cs-CZ" dirty="0"/>
              <a:t>Navíc není jasné, jak se vlastně bude celý prohřešek posuzovat a kde je vlastně hranice mezi hanobením a věcnou kritikou. Bude hrozit vězení za každou sprostou nadávku na adresu prezidenta, nebo na to bude třeba nactiutrhačný román (národ Haškův má v tomto žánru ostatně silnou tradici)? Obhájci zákona dávají odpověď, že to určí praxe. To je ale odpověď nebezpečná. Hrozí totiž, že…</a:t>
            </a:r>
          </a:p>
          <a:p>
            <a:pPr indent="0">
              <a:buNone/>
            </a:pPr>
            <a:endParaRPr lang="cs-CZ" dirty="0"/>
          </a:p>
          <a:p>
            <a:pPr indent="0">
              <a:buNone/>
            </a:pPr>
            <a:endParaRPr lang="cs-CZ" dirty="0"/>
          </a:p>
        </p:txBody>
      </p:sp>
    </p:spTree>
    <p:extLst>
      <p:ext uri="{BB962C8B-B14F-4D97-AF65-F5344CB8AC3E}">
        <p14:creationId xmlns:p14="http://schemas.microsoft.com/office/powerpoint/2010/main" xmlns="" val="3131548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16632"/>
            <a:ext cx="8640960" cy="792088"/>
          </a:xfrm>
        </p:spPr>
        <p:txBody>
          <a:bodyPr>
            <a:normAutofit/>
          </a:bodyPr>
          <a:lstStyle/>
          <a:p>
            <a:pPr algn="l"/>
            <a:r>
              <a:rPr lang="cs-CZ" sz="2800" b="1" dirty="0" smtClean="0"/>
              <a:t>Chybí vymezení tématu, otázky, způsobu řešení</a:t>
            </a:r>
            <a:endParaRPr lang="cs-CZ" sz="2800" b="1" dirty="0"/>
          </a:p>
        </p:txBody>
      </p:sp>
      <p:sp>
        <p:nvSpPr>
          <p:cNvPr id="3" name="Zástupný symbol pro obsah 2"/>
          <p:cNvSpPr>
            <a:spLocks noGrp="1"/>
          </p:cNvSpPr>
          <p:nvPr>
            <p:ph idx="1"/>
          </p:nvPr>
        </p:nvSpPr>
        <p:spPr>
          <a:xfrm>
            <a:off x="179512" y="980728"/>
            <a:ext cx="8517632" cy="5544616"/>
          </a:xfrm>
        </p:spPr>
        <p:txBody>
          <a:bodyPr>
            <a:normAutofit/>
          </a:bodyPr>
          <a:lstStyle/>
          <a:p>
            <a:pPr indent="0">
              <a:lnSpc>
                <a:spcPct val="120000"/>
              </a:lnSpc>
              <a:buNone/>
            </a:pPr>
            <a:r>
              <a:rPr lang="cs-CZ" b="1" dirty="0" err="1"/>
              <a:t>Wrong</a:t>
            </a:r>
            <a:r>
              <a:rPr lang="cs-CZ" b="1" dirty="0"/>
              <a:t>: </a:t>
            </a:r>
            <a:r>
              <a:rPr lang="cs-CZ" i="1" dirty="0" smtClean="0"/>
              <a:t>(</a:t>
            </a:r>
            <a:r>
              <a:rPr lang="cs-CZ" i="1" dirty="0" smtClean="0"/>
              <a:t>Začátek textu)</a:t>
            </a:r>
            <a:r>
              <a:rPr lang="cs-CZ" b="1" dirty="0" smtClean="0"/>
              <a:t> </a:t>
            </a:r>
            <a:r>
              <a:rPr lang="cs-CZ" dirty="0" smtClean="0"/>
              <a:t>Trestně </a:t>
            </a:r>
            <a:r>
              <a:rPr lang="cs-CZ" dirty="0" smtClean="0"/>
              <a:t> stíhat hanobení hlavy státu bohužel neřeší žádný problém, ale jeho důsledek. Jádro totiž leží mimo cílový terč poslanců. Problémem není fakt, že máme tu smělost urážet prezidenta. Problémem je, že máme tu potřebu veřejně ho hanobit.    </a:t>
            </a:r>
            <a:endParaRPr lang="cs-CZ" dirty="0"/>
          </a:p>
        </p:txBody>
      </p:sp>
    </p:spTree>
    <p:extLst>
      <p:ext uri="{BB962C8B-B14F-4D97-AF65-F5344CB8AC3E}">
        <p14:creationId xmlns:p14="http://schemas.microsoft.com/office/powerpoint/2010/main" xmlns="" val="3131548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16632"/>
            <a:ext cx="8640960" cy="792088"/>
          </a:xfrm>
        </p:spPr>
        <p:txBody>
          <a:bodyPr>
            <a:normAutofit/>
          </a:bodyPr>
          <a:lstStyle/>
          <a:p>
            <a:pPr algn="l"/>
            <a:r>
              <a:rPr lang="cs-CZ" sz="2800" b="1" dirty="0" smtClean="0"/>
              <a:t>Chybí vymezení tématu, otázky, způsobu řešení</a:t>
            </a:r>
            <a:endParaRPr lang="cs-CZ" sz="2800" b="1" dirty="0"/>
          </a:p>
        </p:txBody>
      </p:sp>
      <p:sp>
        <p:nvSpPr>
          <p:cNvPr id="3" name="Zástupný symbol pro obsah 2"/>
          <p:cNvSpPr>
            <a:spLocks noGrp="1"/>
          </p:cNvSpPr>
          <p:nvPr>
            <p:ph idx="1"/>
          </p:nvPr>
        </p:nvSpPr>
        <p:spPr>
          <a:xfrm>
            <a:off x="179512" y="980728"/>
            <a:ext cx="8517632" cy="5544616"/>
          </a:xfrm>
        </p:spPr>
        <p:txBody>
          <a:bodyPr>
            <a:normAutofit fontScale="85000" lnSpcReduction="20000"/>
          </a:bodyPr>
          <a:lstStyle/>
          <a:p>
            <a:pPr indent="0">
              <a:lnSpc>
                <a:spcPct val="120000"/>
              </a:lnSpc>
              <a:buNone/>
            </a:pPr>
            <a:r>
              <a:rPr lang="cs-CZ" b="1" dirty="0" err="1">
                <a:solidFill>
                  <a:srgbClr val="FF0000"/>
                </a:solidFill>
              </a:rPr>
              <a:t>Wrong</a:t>
            </a:r>
            <a:r>
              <a:rPr lang="cs-CZ" b="1" dirty="0">
                <a:solidFill>
                  <a:srgbClr val="FF0000"/>
                </a:solidFill>
              </a:rPr>
              <a:t>: </a:t>
            </a:r>
            <a:r>
              <a:rPr lang="cs-CZ" i="1" dirty="0" smtClean="0">
                <a:solidFill>
                  <a:srgbClr val="FF0000"/>
                </a:solidFill>
              </a:rPr>
              <a:t>(</a:t>
            </a:r>
            <a:r>
              <a:rPr lang="cs-CZ" i="1" dirty="0" smtClean="0">
                <a:solidFill>
                  <a:srgbClr val="FF0000"/>
                </a:solidFill>
              </a:rPr>
              <a:t>Začátek textu)</a:t>
            </a:r>
            <a:r>
              <a:rPr lang="cs-CZ" b="1" dirty="0" smtClean="0">
                <a:solidFill>
                  <a:srgbClr val="FF0000"/>
                </a:solidFill>
              </a:rPr>
              <a:t> </a:t>
            </a:r>
            <a:r>
              <a:rPr lang="cs-CZ" dirty="0" smtClean="0">
                <a:solidFill>
                  <a:srgbClr val="FF0000"/>
                </a:solidFill>
              </a:rPr>
              <a:t>Trestně </a:t>
            </a:r>
            <a:r>
              <a:rPr lang="cs-CZ" dirty="0" smtClean="0">
                <a:solidFill>
                  <a:srgbClr val="FF0000"/>
                </a:solidFill>
              </a:rPr>
              <a:t> stíhat hanobení hlavy státu bohužel neřeší žádný problém, ale jeho důsledek. Jádro totiž leží mimo cílový terč poslanců. Problémem není fakt, že máme tu smělost urážet prezidenta. Problémem je, že máme tu potřebu veřejně ho hanobit.    </a:t>
            </a:r>
            <a:endParaRPr lang="cs-CZ" dirty="0">
              <a:solidFill>
                <a:srgbClr val="FF0000"/>
              </a:solidFill>
            </a:endParaRPr>
          </a:p>
          <a:p>
            <a:pPr indent="0">
              <a:lnSpc>
                <a:spcPct val="110000"/>
              </a:lnSpc>
              <a:buNone/>
            </a:pPr>
            <a:r>
              <a:rPr lang="cs-CZ" b="1" dirty="0" smtClean="0"/>
              <a:t>Ok: </a:t>
            </a:r>
            <a:r>
              <a:rPr lang="cs-CZ" dirty="0" smtClean="0"/>
              <a:t>V poslední době se spustila velká debata o zákonu proti hanobení hlavy státu. </a:t>
            </a:r>
            <a:r>
              <a:rPr lang="cs-CZ" dirty="0" smtClean="0"/>
              <a:t>Navrhla jej skupina šedesáti poslanců napříč sněmovnou – hanobení prezidenta má podle nich být trestný čin s možností odnětí svobodu až na rok. Návrh měl velkou publicitu, v jádru je ale nesmyslný. Trestně stíhat hanobení hlavy státu totiž neřeší…</a:t>
            </a:r>
            <a:endParaRPr lang="cs-CZ" dirty="0"/>
          </a:p>
        </p:txBody>
      </p:sp>
    </p:spTree>
    <p:extLst>
      <p:ext uri="{BB962C8B-B14F-4D97-AF65-F5344CB8AC3E}">
        <p14:creationId xmlns:p14="http://schemas.microsoft.com/office/powerpoint/2010/main" xmlns="" val="3131548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16632"/>
            <a:ext cx="8640960" cy="792088"/>
          </a:xfrm>
        </p:spPr>
        <p:txBody>
          <a:bodyPr>
            <a:normAutofit/>
          </a:bodyPr>
          <a:lstStyle/>
          <a:p>
            <a:pPr algn="l"/>
            <a:r>
              <a:rPr lang="cs-CZ" sz="2800" b="1" dirty="0" smtClean="0"/>
              <a:t>Zbytečné odbočky mimo argumentační linku</a:t>
            </a:r>
          </a:p>
        </p:txBody>
      </p:sp>
      <p:sp>
        <p:nvSpPr>
          <p:cNvPr id="3" name="Zástupný symbol pro obsah 2"/>
          <p:cNvSpPr>
            <a:spLocks noGrp="1"/>
          </p:cNvSpPr>
          <p:nvPr>
            <p:ph idx="1"/>
          </p:nvPr>
        </p:nvSpPr>
        <p:spPr>
          <a:xfrm>
            <a:off x="179512" y="980728"/>
            <a:ext cx="8517632" cy="5544616"/>
          </a:xfrm>
        </p:spPr>
        <p:txBody>
          <a:bodyPr>
            <a:normAutofit fontScale="85000" lnSpcReduction="10000"/>
          </a:bodyPr>
          <a:lstStyle/>
          <a:p>
            <a:pPr indent="0">
              <a:buNone/>
            </a:pPr>
            <a:r>
              <a:rPr lang="cs-CZ" b="1" dirty="0" err="1"/>
              <a:t>Wrong</a:t>
            </a:r>
            <a:r>
              <a:rPr lang="cs-CZ" b="1" dirty="0"/>
              <a:t>: </a:t>
            </a:r>
            <a:r>
              <a:rPr lang="cs-CZ" dirty="0" smtClean="0"/>
              <a:t>Proti </a:t>
            </a:r>
            <a:r>
              <a:rPr lang="cs-CZ" dirty="0" smtClean="0"/>
              <a:t>zákonům chránícím společenské soužití se </a:t>
            </a:r>
            <a:r>
              <a:rPr lang="cs-CZ" dirty="0" smtClean="0"/>
              <a:t>nikdo nevymezuje, samozřejmě až na členy hnutí, kterých se týká a které postihuje. Pro některé z nich jsou dokonce argumentem (pokud genocida skutečně proběhla, proč by bylo třeba mít zákon, který ji potvrzuje?). A z jejich pohledu </a:t>
            </a:r>
            <a:r>
              <a:rPr lang="cs-CZ" dirty="0" smtClean="0"/>
              <a:t>takový zákon skutečně </a:t>
            </a:r>
            <a:r>
              <a:rPr lang="cs-CZ" dirty="0" smtClean="0"/>
              <a:t>vypadá jako omezování svobody jejich projevu. Za své názory jsou nejčastěji </a:t>
            </a:r>
            <a:r>
              <a:rPr lang="cs-CZ" dirty="0" smtClean="0"/>
              <a:t>stíháni </a:t>
            </a:r>
            <a:r>
              <a:rPr lang="cs-CZ" dirty="0" smtClean="0"/>
              <a:t>a odsouzeni (</a:t>
            </a:r>
            <a:r>
              <a:rPr lang="cs-CZ" dirty="0" err="1" smtClean="0"/>
              <a:t>neo</a:t>
            </a:r>
            <a:r>
              <a:rPr lang="cs-CZ" dirty="0" smtClean="0"/>
              <a:t>)nacisté, rasisté a různé radikální hnutí a sekty</a:t>
            </a:r>
            <a:r>
              <a:rPr lang="cs-CZ" dirty="0" smtClean="0"/>
              <a:t>. A </a:t>
            </a:r>
            <a:r>
              <a:rPr lang="cs-CZ" dirty="0" smtClean="0"/>
              <a:t>myslím si, že tito lidé jsou o svých názorech pevně přesvědčeni, a z jejich úhlu pohledu omezuje tento zákon jejich základní lidské svobody</a:t>
            </a:r>
            <a:r>
              <a:rPr lang="cs-CZ" dirty="0" smtClean="0"/>
              <a:t>.</a:t>
            </a:r>
          </a:p>
          <a:p>
            <a:pPr indent="0">
              <a:buNone/>
            </a:pPr>
            <a:r>
              <a:rPr lang="cs-CZ" dirty="0" smtClean="0"/>
              <a:t>Asi nejvýznamnějším příkladem takových u nás platných zákonů by mohl být i § 184, který zakazuje </a:t>
            </a:r>
            <a:r>
              <a:rPr lang="cs-CZ" dirty="0" smtClean="0"/>
              <a:t>pomluvu...</a:t>
            </a:r>
          </a:p>
          <a:p>
            <a:pPr indent="0">
              <a:buNone/>
            </a:pPr>
            <a:endParaRPr lang="cs-CZ" dirty="0"/>
          </a:p>
        </p:txBody>
      </p:sp>
    </p:spTree>
    <p:extLst>
      <p:ext uri="{BB962C8B-B14F-4D97-AF65-F5344CB8AC3E}">
        <p14:creationId xmlns:p14="http://schemas.microsoft.com/office/powerpoint/2010/main" xmlns="" val="3131548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16632"/>
            <a:ext cx="8640960" cy="792088"/>
          </a:xfrm>
        </p:spPr>
        <p:txBody>
          <a:bodyPr>
            <a:normAutofit/>
          </a:bodyPr>
          <a:lstStyle/>
          <a:p>
            <a:pPr algn="l"/>
            <a:r>
              <a:rPr lang="cs-CZ" sz="2800" b="1" dirty="0" smtClean="0"/>
              <a:t>Zbytečné odbočky mimo argumentační linku</a:t>
            </a:r>
          </a:p>
        </p:txBody>
      </p:sp>
      <p:sp>
        <p:nvSpPr>
          <p:cNvPr id="3" name="Zástupný symbol pro obsah 2"/>
          <p:cNvSpPr>
            <a:spLocks noGrp="1"/>
          </p:cNvSpPr>
          <p:nvPr>
            <p:ph idx="1"/>
          </p:nvPr>
        </p:nvSpPr>
        <p:spPr>
          <a:xfrm>
            <a:off x="179512" y="980728"/>
            <a:ext cx="8517632" cy="5544616"/>
          </a:xfrm>
        </p:spPr>
        <p:txBody>
          <a:bodyPr>
            <a:normAutofit fontScale="70000" lnSpcReduction="20000"/>
          </a:bodyPr>
          <a:lstStyle/>
          <a:p>
            <a:pPr indent="0">
              <a:buNone/>
            </a:pPr>
            <a:r>
              <a:rPr lang="cs-CZ" b="1" dirty="0" err="1">
                <a:solidFill>
                  <a:srgbClr val="FF0000"/>
                </a:solidFill>
              </a:rPr>
              <a:t>Wrong</a:t>
            </a:r>
            <a:r>
              <a:rPr lang="cs-CZ" b="1" dirty="0">
                <a:solidFill>
                  <a:srgbClr val="FF0000"/>
                </a:solidFill>
              </a:rPr>
              <a:t>: </a:t>
            </a:r>
            <a:r>
              <a:rPr lang="cs-CZ" dirty="0" smtClean="0">
                <a:solidFill>
                  <a:srgbClr val="FF0000"/>
                </a:solidFill>
              </a:rPr>
              <a:t>Proti </a:t>
            </a:r>
            <a:r>
              <a:rPr lang="cs-CZ" dirty="0" smtClean="0">
                <a:solidFill>
                  <a:srgbClr val="FF0000"/>
                </a:solidFill>
              </a:rPr>
              <a:t>zákonům chránícím společenské soužití se </a:t>
            </a:r>
            <a:r>
              <a:rPr lang="cs-CZ" dirty="0" smtClean="0">
                <a:solidFill>
                  <a:srgbClr val="FF0000"/>
                </a:solidFill>
              </a:rPr>
              <a:t>nikdo nevymezuje, samozřejmě až na členy hnutí, kterých se týká a které postihuje. Pro některé z nich jsou dokonce argumentem (pokud genocida skutečně proběhla, proč by bylo třeba mít zákon, který ji potvrzuje?). A z jejich pohledu </a:t>
            </a:r>
            <a:r>
              <a:rPr lang="cs-CZ" dirty="0" smtClean="0">
                <a:solidFill>
                  <a:srgbClr val="FF0000"/>
                </a:solidFill>
              </a:rPr>
              <a:t>takový zákon skutečně </a:t>
            </a:r>
            <a:r>
              <a:rPr lang="cs-CZ" dirty="0" smtClean="0">
                <a:solidFill>
                  <a:srgbClr val="FF0000"/>
                </a:solidFill>
              </a:rPr>
              <a:t>vypadá jako omezování svobody jejich projevu. Za své názory jsou nejčastěji </a:t>
            </a:r>
            <a:r>
              <a:rPr lang="cs-CZ" dirty="0" smtClean="0">
                <a:solidFill>
                  <a:srgbClr val="FF0000"/>
                </a:solidFill>
              </a:rPr>
              <a:t>stíháni </a:t>
            </a:r>
            <a:r>
              <a:rPr lang="cs-CZ" dirty="0" smtClean="0">
                <a:solidFill>
                  <a:srgbClr val="FF0000"/>
                </a:solidFill>
              </a:rPr>
              <a:t>a odsouzeni (</a:t>
            </a:r>
            <a:r>
              <a:rPr lang="cs-CZ" dirty="0" err="1" smtClean="0">
                <a:solidFill>
                  <a:srgbClr val="FF0000"/>
                </a:solidFill>
              </a:rPr>
              <a:t>neo</a:t>
            </a:r>
            <a:r>
              <a:rPr lang="cs-CZ" dirty="0" smtClean="0">
                <a:solidFill>
                  <a:srgbClr val="FF0000"/>
                </a:solidFill>
              </a:rPr>
              <a:t>)nacisté, rasisté a různé radikální hnutí a sekty</a:t>
            </a:r>
            <a:r>
              <a:rPr lang="cs-CZ" dirty="0" smtClean="0">
                <a:solidFill>
                  <a:srgbClr val="FF0000"/>
                </a:solidFill>
              </a:rPr>
              <a:t>. A </a:t>
            </a:r>
            <a:r>
              <a:rPr lang="cs-CZ" dirty="0" smtClean="0">
                <a:solidFill>
                  <a:srgbClr val="FF0000"/>
                </a:solidFill>
              </a:rPr>
              <a:t>myslím si, že tito lidé jsou o svých názorech pevně přesvědčeni, a z jejich úhlu pohledu omezuje tento zákon jejich základní lidské svobody</a:t>
            </a:r>
            <a:r>
              <a:rPr lang="cs-CZ" dirty="0" smtClean="0">
                <a:solidFill>
                  <a:srgbClr val="FF0000"/>
                </a:solidFill>
              </a:rPr>
              <a:t>.</a:t>
            </a:r>
          </a:p>
          <a:p>
            <a:pPr indent="0">
              <a:buNone/>
            </a:pPr>
            <a:r>
              <a:rPr lang="cs-CZ" dirty="0" smtClean="0">
                <a:solidFill>
                  <a:srgbClr val="FF0000"/>
                </a:solidFill>
              </a:rPr>
              <a:t>Asi nejvýznamnějším příkladem takových u nás platných zákonů by mohl být i § 184, který zakazuje </a:t>
            </a:r>
            <a:r>
              <a:rPr lang="cs-CZ" dirty="0" smtClean="0">
                <a:solidFill>
                  <a:srgbClr val="FF0000"/>
                </a:solidFill>
              </a:rPr>
              <a:t>pomluvu...</a:t>
            </a:r>
          </a:p>
          <a:p>
            <a:pPr indent="0">
              <a:buNone/>
            </a:pPr>
            <a:endParaRPr lang="cs-CZ" dirty="0" smtClean="0"/>
          </a:p>
          <a:p>
            <a:pPr indent="0">
              <a:buNone/>
            </a:pPr>
            <a:r>
              <a:rPr lang="cs-CZ" b="1" dirty="0" smtClean="0"/>
              <a:t>Ok: </a:t>
            </a:r>
            <a:r>
              <a:rPr lang="cs-CZ" dirty="0" smtClean="0"/>
              <a:t>Proti zákonům chránícím společenské soužití se nikdo nevymezuje, samozřejmě až na členy hnutí, kterých se týká a které postihuje. </a:t>
            </a:r>
            <a:r>
              <a:rPr lang="cs-CZ" dirty="0" smtClean="0"/>
              <a:t>Asi </a:t>
            </a:r>
            <a:r>
              <a:rPr lang="cs-CZ" dirty="0" smtClean="0"/>
              <a:t>nejvýznamnějším příkladem takových u nás platných zákonů by mohl být i § 184, který zakazuje </a:t>
            </a:r>
            <a:r>
              <a:rPr lang="cs-CZ" dirty="0" smtClean="0"/>
              <a:t>pomluvu…</a:t>
            </a:r>
            <a:endParaRPr lang="cs-CZ" dirty="0"/>
          </a:p>
          <a:p>
            <a:pPr indent="0">
              <a:buNone/>
            </a:pPr>
            <a:endParaRPr lang="cs-CZ" dirty="0"/>
          </a:p>
        </p:txBody>
      </p:sp>
    </p:spTree>
    <p:extLst>
      <p:ext uri="{BB962C8B-B14F-4D97-AF65-F5344CB8AC3E}">
        <p14:creationId xmlns:p14="http://schemas.microsoft.com/office/powerpoint/2010/main" xmlns="" val="3131548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16632"/>
            <a:ext cx="8640960" cy="792088"/>
          </a:xfrm>
        </p:spPr>
        <p:txBody>
          <a:bodyPr>
            <a:normAutofit/>
          </a:bodyPr>
          <a:lstStyle/>
          <a:p>
            <a:pPr algn="l"/>
            <a:r>
              <a:rPr lang="cs-CZ" sz="2800" b="1" dirty="0" smtClean="0"/>
              <a:t>Nekritické přejímání tezí</a:t>
            </a:r>
          </a:p>
        </p:txBody>
      </p:sp>
      <p:sp>
        <p:nvSpPr>
          <p:cNvPr id="3" name="Zástupný symbol pro obsah 2"/>
          <p:cNvSpPr>
            <a:spLocks noGrp="1"/>
          </p:cNvSpPr>
          <p:nvPr>
            <p:ph idx="1"/>
          </p:nvPr>
        </p:nvSpPr>
        <p:spPr>
          <a:xfrm>
            <a:off x="179512" y="980728"/>
            <a:ext cx="8517632" cy="5544616"/>
          </a:xfrm>
        </p:spPr>
        <p:txBody>
          <a:bodyPr>
            <a:normAutofit/>
          </a:bodyPr>
          <a:lstStyle/>
          <a:p>
            <a:pPr indent="0">
              <a:buNone/>
            </a:pPr>
            <a:r>
              <a:rPr lang="cs-CZ" dirty="0" smtClean="0"/>
              <a:t>Podle Ondráčka by díky trestnímu postihu v budoucnu nedocházelo podobným k excesům a urážkám na adresu prezidenta jaké jsme mohli vidět doposud . Zákon bude mít prý „výchovný charakter“.  Tady mu skáčete na lep. Copak k nějakým excesům a urážkám docházelo?</a:t>
            </a:r>
            <a:endParaRPr lang="cs-CZ" dirty="0" smtClean="0"/>
          </a:p>
          <a:p>
            <a:pPr indent="0">
              <a:buNone/>
            </a:pPr>
            <a:endParaRPr lang="cs-CZ" dirty="0"/>
          </a:p>
        </p:txBody>
      </p:sp>
    </p:spTree>
    <p:extLst>
      <p:ext uri="{BB962C8B-B14F-4D97-AF65-F5344CB8AC3E}">
        <p14:creationId xmlns:p14="http://schemas.microsoft.com/office/powerpoint/2010/main" xmlns="" val="3131548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16632"/>
            <a:ext cx="8640960" cy="792088"/>
          </a:xfrm>
        </p:spPr>
        <p:txBody>
          <a:bodyPr>
            <a:normAutofit/>
          </a:bodyPr>
          <a:lstStyle/>
          <a:p>
            <a:pPr algn="l"/>
            <a:r>
              <a:rPr lang="cs-CZ" sz="2800" b="1" dirty="0" smtClean="0"/>
              <a:t>Nekritické přejímání tezí</a:t>
            </a:r>
          </a:p>
        </p:txBody>
      </p:sp>
      <p:sp>
        <p:nvSpPr>
          <p:cNvPr id="3" name="Zástupný symbol pro obsah 2"/>
          <p:cNvSpPr>
            <a:spLocks noGrp="1"/>
          </p:cNvSpPr>
          <p:nvPr>
            <p:ph idx="1"/>
          </p:nvPr>
        </p:nvSpPr>
        <p:spPr>
          <a:xfrm>
            <a:off x="179512" y="980728"/>
            <a:ext cx="8517632" cy="5544616"/>
          </a:xfrm>
        </p:spPr>
        <p:txBody>
          <a:bodyPr>
            <a:normAutofit fontScale="85000" lnSpcReduction="20000"/>
          </a:bodyPr>
          <a:lstStyle/>
          <a:p>
            <a:pPr indent="0">
              <a:buNone/>
            </a:pPr>
            <a:r>
              <a:rPr lang="cs-CZ" b="1" dirty="0" err="1">
                <a:solidFill>
                  <a:srgbClr val="FF0000"/>
                </a:solidFill>
              </a:rPr>
              <a:t>Wrong</a:t>
            </a:r>
            <a:r>
              <a:rPr lang="cs-CZ" b="1" dirty="0">
                <a:solidFill>
                  <a:srgbClr val="FF0000"/>
                </a:solidFill>
              </a:rPr>
              <a:t>: </a:t>
            </a:r>
            <a:r>
              <a:rPr lang="cs-CZ" dirty="0" smtClean="0">
                <a:solidFill>
                  <a:srgbClr val="FF0000"/>
                </a:solidFill>
              </a:rPr>
              <a:t>Podle Ondráčka by díky trestnímu postihu v budoucnu nedocházelo podobným k excesům a urážkám na adresu prezidenta jaké jsme mohli vidět doposud . Zákon bude mít prý „výchovný charakter“.  Tady mu skáčete na lep. Copak k nějakým excesům a urážkám docházelo?</a:t>
            </a:r>
            <a:endParaRPr lang="cs-CZ" dirty="0">
              <a:solidFill>
                <a:srgbClr val="FF0000"/>
              </a:solidFill>
            </a:endParaRPr>
          </a:p>
          <a:p>
            <a:pPr indent="0">
              <a:buNone/>
            </a:pPr>
            <a:endParaRPr lang="cs-CZ" dirty="0">
              <a:solidFill>
                <a:srgbClr val="FF0000"/>
              </a:solidFill>
            </a:endParaRPr>
          </a:p>
          <a:p>
            <a:pPr indent="0">
              <a:buNone/>
            </a:pPr>
            <a:r>
              <a:rPr lang="cs-CZ" b="1" dirty="0"/>
              <a:t>Ok: </a:t>
            </a:r>
            <a:r>
              <a:rPr lang="cs-CZ" dirty="0" smtClean="0"/>
              <a:t>Zákon by měl zabránit excesům a urážkám na adresu prezidenta, jakých jsme byli svědky například u Bohuslava Sobotky, který Miloše Zemana v televizní debatě nazval smrdutým </a:t>
            </a:r>
            <a:r>
              <a:rPr lang="cs-CZ" dirty="0" err="1" smtClean="0"/>
              <a:t>oposumem</a:t>
            </a:r>
            <a:r>
              <a:rPr lang="cs-CZ" dirty="0" smtClean="0"/>
              <a:t>. / Zastánci zákona mluví o množících se excesech a urážkách prezidenta. Zatím z jejich strany ale nepadl ani jeden konkrétní příklad. Tedy pokud pojmu „urážka prezidenta“ nerozumíme jako „urážce vyslovené prezidentem“.</a:t>
            </a:r>
            <a:endParaRPr lang="cs-CZ" dirty="0"/>
          </a:p>
          <a:p>
            <a:pPr indent="0">
              <a:buNone/>
            </a:pPr>
            <a:endParaRPr lang="cs-CZ" dirty="0"/>
          </a:p>
          <a:p>
            <a:pPr indent="0">
              <a:buNone/>
            </a:pPr>
            <a:endParaRPr lang="cs-CZ" dirty="0"/>
          </a:p>
        </p:txBody>
      </p:sp>
    </p:spTree>
    <p:extLst>
      <p:ext uri="{BB962C8B-B14F-4D97-AF65-F5344CB8AC3E}">
        <p14:creationId xmlns:p14="http://schemas.microsoft.com/office/powerpoint/2010/main" xmlns="" val="3131548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16632"/>
            <a:ext cx="8640960" cy="792088"/>
          </a:xfrm>
        </p:spPr>
        <p:txBody>
          <a:bodyPr>
            <a:normAutofit/>
          </a:bodyPr>
          <a:lstStyle/>
          <a:p>
            <a:pPr algn="l"/>
            <a:r>
              <a:rPr lang="cs-CZ" sz="2800" b="1" dirty="0" smtClean="0"/>
              <a:t>Přílišná obecnost až nesrozumitelnost</a:t>
            </a:r>
          </a:p>
        </p:txBody>
      </p:sp>
      <p:sp>
        <p:nvSpPr>
          <p:cNvPr id="3" name="Zástupný symbol pro obsah 2"/>
          <p:cNvSpPr>
            <a:spLocks noGrp="1"/>
          </p:cNvSpPr>
          <p:nvPr>
            <p:ph idx="1"/>
          </p:nvPr>
        </p:nvSpPr>
        <p:spPr>
          <a:xfrm>
            <a:off x="179512" y="980728"/>
            <a:ext cx="8517632" cy="5544616"/>
          </a:xfrm>
        </p:spPr>
        <p:txBody>
          <a:bodyPr>
            <a:normAutofit/>
          </a:bodyPr>
          <a:lstStyle/>
          <a:p>
            <a:pPr indent="0">
              <a:buNone/>
            </a:pPr>
            <a:r>
              <a:rPr lang="cs-CZ" b="1" dirty="0" err="1"/>
              <a:t>Wrong</a:t>
            </a:r>
            <a:r>
              <a:rPr lang="cs-CZ" b="1" dirty="0"/>
              <a:t>: </a:t>
            </a:r>
            <a:r>
              <a:rPr lang="cs-CZ" dirty="0" smtClean="0"/>
              <a:t>Těžiště problému se však nachází v určení </a:t>
            </a:r>
            <a:r>
              <a:rPr lang="cs-CZ" dirty="0" smtClean="0"/>
              <a:t>zákona. </a:t>
            </a:r>
            <a:r>
              <a:rPr lang="cs-CZ" dirty="0" smtClean="0"/>
              <a:t>Když odhlédneme od toho, že by jistě došlo k ostrakizaci mnoha osob, ke zbytečnému pachtění se za něčím, co nemůže mít žádný reálný dopad – to jsou v podstatě </a:t>
            </a:r>
            <a:r>
              <a:rPr lang="cs-CZ" dirty="0" err="1" smtClean="0"/>
              <a:t>marginality</a:t>
            </a:r>
            <a:r>
              <a:rPr lang="cs-CZ" dirty="0" smtClean="0"/>
              <a:t>. </a:t>
            </a:r>
            <a:r>
              <a:rPr lang="cs-CZ" dirty="0" smtClean="0"/>
              <a:t>Ve </a:t>
            </a:r>
            <a:r>
              <a:rPr lang="cs-CZ" dirty="0" smtClean="0"/>
              <a:t>skutečnosti je nutné si uvědomit, že zde není žádný útočník a žádná oběť, nehrajeme tady žádnou takovou hru, nejsme součástí </a:t>
            </a:r>
            <a:r>
              <a:rPr lang="cs-CZ" dirty="0" smtClean="0"/>
              <a:t>organizovaných zločinů </a:t>
            </a:r>
            <a:r>
              <a:rPr lang="cs-CZ" dirty="0" smtClean="0"/>
              <a:t>– takovou situaci může pouze vytvořit právě podobným způsobem vyslovený </a:t>
            </a:r>
            <a:r>
              <a:rPr lang="cs-CZ" dirty="0" smtClean="0"/>
              <a:t>zákon.</a:t>
            </a:r>
            <a:endParaRPr lang="cs-CZ" dirty="0"/>
          </a:p>
        </p:txBody>
      </p:sp>
    </p:spTree>
    <p:extLst>
      <p:ext uri="{BB962C8B-B14F-4D97-AF65-F5344CB8AC3E}">
        <p14:creationId xmlns:p14="http://schemas.microsoft.com/office/powerpoint/2010/main" xmlns="" val="3131548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16632"/>
            <a:ext cx="8640960" cy="792088"/>
          </a:xfrm>
        </p:spPr>
        <p:txBody>
          <a:bodyPr>
            <a:normAutofit/>
          </a:bodyPr>
          <a:lstStyle/>
          <a:p>
            <a:pPr algn="l"/>
            <a:r>
              <a:rPr lang="cs-CZ" sz="2800" b="1" dirty="0"/>
              <a:t>Nekonzistentní linka a protimluvy</a:t>
            </a:r>
          </a:p>
        </p:txBody>
      </p:sp>
      <p:sp>
        <p:nvSpPr>
          <p:cNvPr id="3" name="Zástupný symbol pro obsah 2"/>
          <p:cNvSpPr>
            <a:spLocks noGrp="1"/>
          </p:cNvSpPr>
          <p:nvPr>
            <p:ph idx="1"/>
          </p:nvPr>
        </p:nvSpPr>
        <p:spPr>
          <a:xfrm>
            <a:off x="179512" y="980728"/>
            <a:ext cx="8517632" cy="5544616"/>
          </a:xfrm>
        </p:spPr>
        <p:txBody>
          <a:bodyPr>
            <a:normAutofit/>
          </a:bodyPr>
          <a:lstStyle/>
          <a:p>
            <a:pPr indent="0">
              <a:buNone/>
            </a:pPr>
            <a:r>
              <a:rPr lang="cs-CZ" b="1" dirty="0" err="1"/>
              <a:t>Wrong</a:t>
            </a:r>
            <a:r>
              <a:rPr lang="cs-CZ" b="1" dirty="0"/>
              <a:t>: </a:t>
            </a:r>
            <a:r>
              <a:rPr lang="cs-CZ" dirty="0"/>
              <a:t>Také internet poskytuje určitou (pocitovou) anonymitu, takže lidé jsou schopni uveřejnit vyjádření, která by naživo nevyřkli. Varovným signálem dneška je, že lidé se přestávají schovávat pod přezdívky, a své urážlivé komentáře zveřejňují pod vlastními jmény.</a:t>
            </a:r>
          </a:p>
          <a:p>
            <a:pPr indent="0"/>
            <a:endParaRPr lang="cs-CZ" dirty="0"/>
          </a:p>
          <a:p>
            <a:pPr indent="0">
              <a:buNone/>
            </a:pPr>
            <a:endParaRPr lang="cs-CZ" dirty="0"/>
          </a:p>
          <a:p>
            <a:pPr indent="0">
              <a:buNone/>
            </a:pPr>
            <a:endParaRPr lang="cs-CZ" dirty="0"/>
          </a:p>
        </p:txBody>
      </p:sp>
    </p:spTree>
    <p:extLst>
      <p:ext uri="{BB962C8B-B14F-4D97-AF65-F5344CB8AC3E}">
        <p14:creationId xmlns:p14="http://schemas.microsoft.com/office/powerpoint/2010/main" xmlns="" val="3131548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16632"/>
            <a:ext cx="8640960" cy="792088"/>
          </a:xfrm>
        </p:spPr>
        <p:txBody>
          <a:bodyPr>
            <a:normAutofit/>
          </a:bodyPr>
          <a:lstStyle/>
          <a:p>
            <a:pPr algn="l"/>
            <a:r>
              <a:rPr lang="cs-CZ" sz="2800" b="1" dirty="0"/>
              <a:t>Nekonzistentní linka a protimluvy</a:t>
            </a:r>
          </a:p>
        </p:txBody>
      </p:sp>
      <p:sp>
        <p:nvSpPr>
          <p:cNvPr id="3" name="Zástupný symbol pro obsah 2"/>
          <p:cNvSpPr>
            <a:spLocks noGrp="1"/>
          </p:cNvSpPr>
          <p:nvPr>
            <p:ph idx="1"/>
          </p:nvPr>
        </p:nvSpPr>
        <p:spPr>
          <a:xfrm>
            <a:off x="179512" y="980728"/>
            <a:ext cx="8517632" cy="5544616"/>
          </a:xfrm>
        </p:spPr>
        <p:txBody>
          <a:bodyPr>
            <a:normAutofit fontScale="92500" lnSpcReduction="10000"/>
          </a:bodyPr>
          <a:lstStyle/>
          <a:p>
            <a:pPr indent="0">
              <a:buNone/>
            </a:pPr>
            <a:r>
              <a:rPr lang="cs-CZ" b="1" dirty="0" err="1">
                <a:solidFill>
                  <a:srgbClr val="FF0000"/>
                </a:solidFill>
              </a:rPr>
              <a:t>Wrong</a:t>
            </a:r>
            <a:r>
              <a:rPr lang="cs-CZ" b="1" dirty="0">
                <a:solidFill>
                  <a:srgbClr val="FF0000"/>
                </a:solidFill>
              </a:rPr>
              <a:t>: </a:t>
            </a:r>
            <a:r>
              <a:rPr lang="cs-CZ" dirty="0">
                <a:solidFill>
                  <a:srgbClr val="FF0000"/>
                </a:solidFill>
              </a:rPr>
              <a:t>Také internet poskytuje určitou (pocitovou) anonymitu, takže lidé jsou schopni uveřejnit vyjádření, která by naživo nevyřkli. Varovným signálem dneška je, že lidé se přestávají schovávat pod přezdívky, a své urážlivé komentáře zveřejňují pod vlastními jmény.</a:t>
            </a:r>
          </a:p>
          <a:p>
            <a:pPr indent="0">
              <a:buNone/>
            </a:pPr>
            <a:r>
              <a:rPr lang="cs-CZ" b="1" dirty="0"/>
              <a:t>Ok: </a:t>
            </a:r>
            <a:r>
              <a:rPr lang="cs-CZ" dirty="0"/>
              <a:t>Že jsou debaty na internetu ostré a nesnášenlivé se vždy vysvětlovalo tím, že internet poskytuje anonymitu, takže lidé jsou schopni napsat věci, které by si veřejně nedovolili. Ovšem to se nyní mění. Lidé se přestávají schovávat pod přezdívky, a své urážlivé komentáře zveřejňují pod vlastními jmény.</a:t>
            </a:r>
          </a:p>
          <a:p>
            <a:pPr indent="0"/>
            <a:endParaRPr lang="cs-CZ" dirty="0"/>
          </a:p>
          <a:p>
            <a:pPr indent="0">
              <a:buNone/>
            </a:pPr>
            <a:endParaRPr lang="cs-CZ" dirty="0"/>
          </a:p>
          <a:p>
            <a:pPr indent="0">
              <a:buNone/>
            </a:pPr>
            <a:endParaRPr lang="cs-CZ" dirty="0"/>
          </a:p>
        </p:txBody>
      </p:sp>
    </p:spTree>
    <p:extLst>
      <p:ext uri="{BB962C8B-B14F-4D97-AF65-F5344CB8AC3E}">
        <p14:creationId xmlns:p14="http://schemas.microsoft.com/office/powerpoint/2010/main" xmlns="" val="3131548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16632"/>
            <a:ext cx="8640960" cy="792088"/>
          </a:xfrm>
        </p:spPr>
        <p:txBody>
          <a:bodyPr>
            <a:normAutofit/>
          </a:bodyPr>
          <a:lstStyle/>
          <a:p>
            <a:pPr algn="l"/>
            <a:r>
              <a:rPr lang="cs-CZ" sz="2800" b="1" dirty="0" smtClean="0"/>
              <a:t>Argumentace otřepaným citátem</a:t>
            </a:r>
            <a:endParaRPr lang="cs-CZ" sz="2800" b="1" dirty="0" smtClean="0"/>
          </a:p>
        </p:txBody>
      </p:sp>
      <p:sp>
        <p:nvSpPr>
          <p:cNvPr id="3" name="Zástupný symbol pro obsah 2"/>
          <p:cNvSpPr>
            <a:spLocks noGrp="1"/>
          </p:cNvSpPr>
          <p:nvPr>
            <p:ph idx="1"/>
          </p:nvPr>
        </p:nvSpPr>
        <p:spPr>
          <a:xfrm>
            <a:off x="179512" y="980728"/>
            <a:ext cx="8517632" cy="5544616"/>
          </a:xfrm>
        </p:spPr>
        <p:txBody>
          <a:bodyPr>
            <a:normAutofit/>
          </a:bodyPr>
          <a:lstStyle/>
          <a:p>
            <a:pPr indent="0">
              <a:buNone/>
            </a:pPr>
            <a:r>
              <a:rPr lang="cs-CZ" b="1" dirty="0" err="1"/>
              <a:t>Wrong</a:t>
            </a:r>
            <a:r>
              <a:rPr lang="cs-CZ" b="1" dirty="0"/>
              <a:t>: </a:t>
            </a:r>
            <a:r>
              <a:rPr lang="cs-CZ" dirty="0" smtClean="0"/>
              <a:t>Tímto zvýhodňováním jednoho vůči ostatním se přitom zákon staví vůči jednomu ze základních demokratických principů, kde platí, že jsou si všichni rovni. </a:t>
            </a:r>
            <a:r>
              <a:rPr lang="cs-CZ" dirty="0" smtClean="0"/>
              <a:t>Aneb </a:t>
            </a:r>
            <a:r>
              <a:rPr lang="cs-CZ" dirty="0" smtClean="0"/>
              <a:t>jak to vystihl </a:t>
            </a:r>
            <a:r>
              <a:rPr lang="cs-CZ" dirty="0" err="1" smtClean="0"/>
              <a:t>George</a:t>
            </a:r>
            <a:r>
              <a:rPr lang="cs-CZ" dirty="0" smtClean="0"/>
              <a:t> </a:t>
            </a:r>
            <a:r>
              <a:rPr lang="cs-CZ" dirty="0" err="1" smtClean="0"/>
              <a:t>Orwell</a:t>
            </a:r>
            <a:r>
              <a:rPr lang="cs-CZ" dirty="0" smtClean="0"/>
              <a:t> ve své Farmě zvířat: „Všichni jsme si rovni, ale někteří jsou si </a:t>
            </a:r>
            <a:r>
              <a:rPr lang="cs-CZ" dirty="0" smtClean="0"/>
              <a:t>rovnější.“</a:t>
            </a:r>
            <a:endParaRPr lang="cs-CZ" dirty="0">
              <a:solidFill>
                <a:srgbClr val="FF0000"/>
              </a:solidFill>
            </a:endParaRPr>
          </a:p>
          <a:p>
            <a:pPr indent="0">
              <a:buNone/>
            </a:pPr>
            <a:endParaRPr lang="cs-CZ" dirty="0"/>
          </a:p>
          <a:p>
            <a:pPr indent="0">
              <a:buNone/>
            </a:pPr>
            <a:endParaRPr lang="cs-CZ" dirty="0"/>
          </a:p>
        </p:txBody>
      </p:sp>
    </p:spTree>
    <p:extLst>
      <p:ext uri="{BB962C8B-B14F-4D97-AF65-F5344CB8AC3E}">
        <p14:creationId xmlns:p14="http://schemas.microsoft.com/office/powerpoint/2010/main" xmlns="" val="3131548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16632"/>
            <a:ext cx="8640960" cy="792088"/>
          </a:xfrm>
        </p:spPr>
        <p:txBody>
          <a:bodyPr>
            <a:normAutofit/>
          </a:bodyPr>
          <a:lstStyle/>
          <a:p>
            <a:pPr algn="l"/>
            <a:r>
              <a:rPr lang="cs-CZ" sz="2800" b="1" dirty="0" smtClean="0"/>
              <a:t>Argumentace otřepaným citátem</a:t>
            </a:r>
            <a:endParaRPr lang="cs-CZ" sz="2800" b="1" dirty="0" smtClean="0"/>
          </a:p>
        </p:txBody>
      </p:sp>
      <p:sp>
        <p:nvSpPr>
          <p:cNvPr id="3" name="Zástupný symbol pro obsah 2"/>
          <p:cNvSpPr>
            <a:spLocks noGrp="1"/>
          </p:cNvSpPr>
          <p:nvPr>
            <p:ph idx="1"/>
          </p:nvPr>
        </p:nvSpPr>
        <p:spPr>
          <a:xfrm>
            <a:off x="179512" y="980728"/>
            <a:ext cx="8517632" cy="5544616"/>
          </a:xfrm>
        </p:spPr>
        <p:txBody>
          <a:bodyPr>
            <a:normAutofit fontScale="92500" lnSpcReduction="20000"/>
          </a:bodyPr>
          <a:lstStyle/>
          <a:p>
            <a:pPr indent="0">
              <a:buNone/>
            </a:pPr>
            <a:r>
              <a:rPr lang="cs-CZ" b="1" dirty="0" err="1">
                <a:solidFill>
                  <a:srgbClr val="FF0000"/>
                </a:solidFill>
              </a:rPr>
              <a:t>Wrong</a:t>
            </a:r>
            <a:r>
              <a:rPr lang="cs-CZ" b="1" dirty="0">
                <a:solidFill>
                  <a:srgbClr val="FF0000"/>
                </a:solidFill>
              </a:rPr>
              <a:t>: </a:t>
            </a:r>
            <a:r>
              <a:rPr lang="cs-CZ" dirty="0" smtClean="0">
                <a:solidFill>
                  <a:srgbClr val="FF0000"/>
                </a:solidFill>
              </a:rPr>
              <a:t>Tímto zvýhodňováním jednoho vůči ostatním se přitom zákon staví vůči jednomu ze základních demokratických principů, kde platí, že jsou si všichni rovni. </a:t>
            </a:r>
            <a:r>
              <a:rPr lang="cs-CZ" dirty="0" smtClean="0">
                <a:solidFill>
                  <a:srgbClr val="FF0000"/>
                </a:solidFill>
              </a:rPr>
              <a:t>Aneb </a:t>
            </a:r>
            <a:r>
              <a:rPr lang="cs-CZ" dirty="0" smtClean="0">
                <a:solidFill>
                  <a:srgbClr val="FF0000"/>
                </a:solidFill>
              </a:rPr>
              <a:t>jak to vystihl </a:t>
            </a:r>
            <a:r>
              <a:rPr lang="cs-CZ" dirty="0" err="1" smtClean="0">
                <a:solidFill>
                  <a:srgbClr val="FF0000"/>
                </a:solidFill>
              </a:rPr>
              <a:t>George</a:t>
            </a:r>
            <a:r>
              <a:rPr lang="cs-CZ" dirty="0" smtClean="0">
                <a:solidFill>
                  <a:srgbClr val="FF0000"/>
                </a:solidFill>
              </a:rPr>
              <a:t> </a:t>
            </a:r>
            <a:r>
              <a:rPr lang="cs-CZ" dirty="0" err="1" smtClean="0">
                <a:solidFill>
                  <a:srgbClr val="FF0000"/>
                </a:solidFill>
              </a:rPr>
              <a:t>Orwell</a:t>
            </a:r>
            <a:r>
              <a:rPr lang="cs-CZ" dirty="0" smtClean="0">
                <a:solidFill>
                  <a:srgbClr val="FF0000"/>
                </a:solidFill>
              </a:rPr>
              <a:t> ve své Farmě zvířat: „Všichni jsme si rovni, ale někteří jsou si </a:t>
            </a:r>
            <a:r>
              <a:rPr lang="cs-CZ" dirty="0" smtClean="0">
                <a:solidFill>
                  <a:srgbClr val="FF0000"/>
                </a:solidFill>
              </a:rPr>
              <a:t>rovnější.“</a:t>
            </a:r>
            <a:endParaRPr lang="cs-CZ" dirty="0">
              <a:solidFill>
                <a:srgbClr val="FF0000"/>
              </a:solidFill>
            </a:endParaRPr>
          </a:p>
          <a:p>
            <a:pPr indent="0">
              <a:buNone/>
            </a:pPr>
            <a:endParaRPr lang="cs-CZ" dirty="0">
              <a:solidFill>
                <a:srgbClr val="FF0000"/>
              </a:solidFill>
            </a:endParaRPr>
          </a:p>
          <a:p>
            <a:pPr indent="0">
              <a:buNone/>
            </a:pPr>
            <a:r>
              <a:rPr lang="cs-CZ" b="1" dirty="0"/>
              <a:t>Ok</a:t>
            </a:r>
            <a:r>
              <a:rPr lang="cs-CZ" b="1" dirty="0" smtClean="0"/>
              <a:t>: </a:t>
            </a:r>
            <a:r>
              <a:rPr lang="cs-CZ" dirty="0" smtClean="0"/>
              <a:t>Tímto zvýhodňováním jednoho vůči ostatním se přitom zákon staví vůči jednomu ze základních demokratických principů, kde platí, že jsou si všichni rovni. </a:t>
            </a:r>
            <a:r>
              <a:rPr lang="cs-CZ" strike="sngStrike" dirty="0" smtClean="0"/>
              <a:t>Aneb jak to vystihl </a:t>
            </a:r>
            <a:r>
              <a:rPr lang="cs-CZ" strike="sngStrike" dirty="0" err="1" smtClean="0"/>
              <a:t>George</a:t>
            </a:r>
            <a:r>
              <a:rPr lang="cs-CZ" strike="sngStrike" dirty="0" smtClean="0"/>
              <a:t> </a:t>
            </a:r>
            <a:r>
              <a:rPr lang="cs-CZ" strike="sngStrike" dirty="0" err="1" smtClean="0"/>
              <a:t>Orwell</a:t>
            </a:r>
            <a:r>
              <a:rPr lang="cs-CZ" strike="sngStrike" dirty="0" smtClean="0"/>
              <a:t> ve své Farmě zvířat: „Všichni jsme si rovni, ale někteří jsou si rovnější.“</a:t>
            </a:r>
            <a:endParaRPr lang="cs-CZ" strike="sngStrike" dirty="0"/>
          </a:p>
          <a:p>
            <a:pPr indent="0">
              <a:buNone/>
            </a:pPr>
            <a:endParaRPr lang="cs-CZ" dirty="0"/>
          </a:p>
          <a:p>
            <a:pPr indent="0">
              <a:buNone/>
            </a:pPr>
            <a:endParaRPr lang="cs-CZ" dirty="0"/>
          </a:p>
        </p:txBody>
      </p:sp>
    </p:spTree>
    <p:extLst>
      <p:ext uri="{BB962C8B-B14F-4D97-AF65-F5344CB8AC3E}">
        <p14:creationId xmlns:p14="http://schemas.microsoft.com/office/powerpoint/2010/main" xmlns="" val="3131548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16632"/>
            <a:ext cx="8640960" cy="792088"/>
          </a:xfrm>
        </p:spPr>
        <p:txBody>
          <a:bodyPr>
            <a:normAutofit/>
          </a:bodyPr>
          <a:lstStyle/>
          <a:p>
            <a:pPr algn="l"/>
            <a:r>
              <a:rPr lang="cs-CZ" sz="2800" b="1" dirty="0" smtClean="0"/>
              <a:t>Přílišná obecnost až nesrozumitelnost</a:t>
            </a:r>
          </a:p>
        </p:txBody>
      </p:sp>
      <p:sp>
        <p:nvSpPr>
          <p:cNvPr id="3" name="Zástupný symbol pro obsah 2"/>
          <p:cNvSpPr>
            <a:spLocks noGrp="1"/>
          </p:cNvSpPr>
          <p:nvPr>
            <p:ph idx="1"/>
          </p:nvPr>
        </p:nvSpPr>
        <p:spPr>
          <a:xfrm>
            <a:off x="179512" y="980728"/>
            <a:ext cx="8517632" cy="5544616"/>
          </a:xfrm>
        </p:spPr>
        <p:txBody>
          <a:bodyPr>
            <a:normAutofit fontScale="77500" lnSpcReduction="20000"/>
          </a:bodyPr>
          <a:lstStyle/>
          <a:p>
            <a:pPr indent="0">
              <a:buNone/>
            </a:pPr>
            <a:r>
              <a:rPr lang="cs-CZ" b="1" dirty="0" err="1">
                <a:solidFill>
                  <a:srgbClr val="FF0000"/>
                </a:solidFill>
              </a:rPr>
              <a:t>Wrong</a:t>
            </a:r>
            <a:r>
              <a:rPr lang="cs-CZ" b="1" dirty="0">
                <a:solidFill>
                  <a:srgbClr val="FF0000"/>
                </a:solidFill>
              </a:rPr>
              <a:t>: </a:t>
            </a:r>
            <a:r>
              <a:rPr lang="cs-CZ" dirty="0" smtClean="0">
                <a:solidFill>
                  <a:srgbClr val="FF0000"/>
                </a:solidFill>
              </a:rPr>
              <a:t>Těžiště problému se však nachází v určení </a:t>
            </a:r>
            <a:r>
              <a:rPr lang="cs-CZ" dirty="0" smtClean="0">
                <a:solidFill>
                  <a:srgbClr val="FF0000"/>
                </a:solidFill>
              </a:rPr>
              <a:t>zákona. </a:t>
            </a:r>
            <a:r>
              <a:rPr lang="cs-CZ" dirty="0" smtClean="0">
                <a:solidFill>
                  <a:srgbClr val="FF0000"/>
                </a:solidFill>
              </a:rPr>
              <a:t>Když odhlédneme od toho, že by jistě došlo k ostrakizaci mnoha osob, ke zbytečnému pachtění se za něčím, co nemůže mít žádný reálný dopad – to jsou v podstatě </a:t>
            </a:r>
            <a:r>
              <a:rPr lang="cs-CZ" dirty="0" err="1" smtClean="0">
                <a:solidFill>
                  <a:srgbClr val="FF0000"/>
                </a:solidFill>
              </a:rPr>
              <a:t>marginality</a:t>
            </a:r>
            <a:r>
              <a:rPr lang="cs-CZ" dirty="0" smtClean="0">
                <a:solidFill>
                  <a:srgbClr val="FF0000"/>
                </a:solidFill>
              </a:rPr>
              <a:t>. </a:t>
            </a:r>
            <a:r>
              <a:rPr lang="cs-CZ" dirty="0" smtClean="0">
                <a:solidFill>
                  <a:srgbClr val="FF0000"/>
                </a:solidFill>
              </a:rPr>
              <a:t>Ve </a:t>
            </a:r>
            <a:r>
              <a:rPr lang="cs-CZ" dirty="0" smtClean="0">
                <a:solidFill>
                  <a:srgbClr val="FF0000"/>
                </a:solidFill>
              </a:rPr>
              <a:t>skutečnosti je nutné si uvědomit, že zde není žádný útočník a žádná oběť, nehrajeme tady žádnou takovou hru, nejsme součástí </a:t>
            </a:r>
            <a:r>
              <a:rPr lang="cs-CZ" dirty="0" smtClean="0">
                <a:solidFill>
                  <a:srgbClr val="FF0000"/>
                </a:solidFill>
              </a:rPr>
              <a:t>organizovaných zločinů </a:t>
            </a:r>
            <a:r>
              <a:rPr lang="cs-CZ" dirty="0" smtClean="0">
                <a:solidFill>
                  <a:srgbClr val="FF0000"/>
                </a:solidFill>
              </a:rPr>
              <a:t>– takovou situaci může pouze vytvořit právě podobným způsobem vyslovený </a:t>
            </a:r>
            <a:r>
              <a:rPr lang="cs-CZ" dirty="0" smtClean="0">
                <a:solidFill>
                  <a:srgbClr val="FF0000"/>
                </a:solidFill>
              </a:rPr>
              <a:t>zákon.</a:t>
            </a:r>
          </a:p>
          <a:p>
            <a:pPr indent="0">
              <a:buNone/>
            </a:pPr>
            <a:endParaRPr lang="cs-CZ" dirty="0" smtClean="0"/>
          </a:p>
          <a:p>
            <a:pPr indent="0">
              <a:buNone/>
            </a:pPr>
            <a:r>
              <a:rPr lang="cs-CZ" b="1" dirty="0" smtClean="0"/>
              <a:t>Ok: </a:t>
            </a:r>
            <a:r>
              <a:rPr lang="cs-CZ" dirty="0" smtClean="0"/>
              <a:t>Zákon by jistě vedl k ostrakizaci mnoha lidí. Bude díky němu totiž snadné znepříjemnit život kritikům prezidenta – tresty ani padat nemusí, stačí soudní tahanice. Už nyní současný prezident rozdává nálepky na všechny stran – stačí někoho označit za </a:t>
            </a:r>
            <a:r>
              <a:rPr lang="cs-CZ" dirty="0" err="1" smtClean="0"/>
              <a:t>havlistu</a:t>
            </a:r>
            <a:r>
              <a:rPr lang="cs-CZ" dirty="0" smtClean="0"/>
              <a:t>, </a:t>
            </a:r>
            <a:r>
              <a:rPr lang="cs-CZ" dirty="0" err="1" smtClean="0"/>
              <a:t>sluníčkáře</a:t>
            </a:r>
            <a:r>
              <a:rPr lang="cs-CZ" dirty="0" smtClean="0"/>
              <a:t> nebo pražskou kavárnu a spousta lidí o něm má najednou jasno. Zákon této politické zbrani jen dodává ostré patrony.</a:t>
            </a:r>
            <a:endParaRPr lang="cs-CZ" dirty="0"/>
          </a:p>
        </p:txBody>
      </p:sp>
    </p:spTree>
    <p:extLst>
      <p:ext uri="{BB962C8B-B14F-4D97-AF65-F5344CB8AC3E}">
        <p14:creationId xmlns:p14="http://schemas.microsoft.com/office/powerpoint/2010/main" xmlns="" val="3131548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16632"/>
            <a:ext cx="8640960" cy="792088"/>
          </a:xfrm>
        </p:spPr>
        <p:txBody>
          <a:bodyPr>
            <a:normAutofit/>
          </a:bodyPr>
          <a:lstStyle/>
          <a:p>
            <a:pPr algn="l"/>
            <a:r>
              <a:rPr lang="cs-CZ" sz="2800" b="1" dirty="0"/>
              <a:t>Vršení nepodložených tezí a tvrzení</a:t>
            </a:r>
          </a:p>
        </p:txBody>
      </p:sp>
      <p:sp>
        <p:nvSpPr>
          <p:cNvPr id="3" name="Zástupný symbol pro obsah 2"/>
          <p:cNvSpPr>
            <a:spLocks noGrp="1"/>
          </p:cNvSpPr>
          <p:nvPr>
            <p:ph idx="1"/>
          </p:nvPr>
        </p:nvSpPr>
        <p:spPr>
          <a:xfrm>
            <a:off x="179512" y="980728"/>
            <a:ext cx="8517632" cy="5544616"/>
          </a:xfrm>
        </p:spPr>
        <p:txBody>
          <a:bodyPr>
            <a:normAutofit/>
          </a:bodyPr>
          <a:lstStyle/>
          <a:p>
            <a:pPr indent="0">
              <a:buNone/>
            </a:pPr>
            <a:r>
              <a:rPr lang="cs-CZ" b="1" dirty="0" err="1"/>
              <a:t>Wrong</a:t>
            </a:r>
            <a:r>
              <a:rPr lang="cs-CZ" b="1" dirty="0"/>
              <a:t>: </a:t>
            </a:r>
            <a:r>
              <a:rPr lang="cs-CZ" dirty="0"/>
              <a:t>Tento zákon má zajistit lepší fungování státu, zlepšení politiky a navrácení důstojnosti prezidentskému úřadu. Pokud musí být přijat zákon, který by toto napravoval, tak vláda selhala. Navíc to, že se zakáže hanobení prezidenta přeci neznamená, že se zlepší jeho politika a řízení státu. Spíš se zvedne ještě větší vlna nevole, odporu a znechucení k prezidentskému úřadu a vládě.</a:t>
            </a:r>
          </a:p>
          <a:p>
            <a:pPr indent="0"/>
            <a:endParaRPr lang="cs-CZ" dirty="0"/>
          </a:p>
          <a:p>
            <a:pPr indent="0">
              <a:buNone/>
            </a:pPr>
            <a:endParaRPr lang="cs-CZ" dirty="0"/>
          </a:p>
          <a:p>
            <a:pPr indent="0">
              <a:buNone/>
            </a:pPr>
            <a:endParaRPr lang="cs-CZ" dirty="0"/>
          </a:p>
        </p:txBody>
      </p:sp>
    </p:spTree>
    <p:extLst>
      <p:ext uri="{BB962C8B-B14F-4D97-AF65-F5344CB8AC3E}">
        <p14:creationId xmlns:p14="http://schemas.microsoft.com/office/powerpoint/2010/main" xmlns="" val="3131548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16632"/>
            <a:ext cx="8640960" cy="792088"/>
          </a:xfrm>
        </p:spPr>
        <p:txBody>
          <a:bodyPr>
            <a:normAutofit/>
          </a:bodyPr>
          <a:lstStyle/>
          <a:p>
            <a:pPr algn="l"/>
            <a:r>
              <a:rPr lang="cs-CZ" sz="2800" b="1" dirty="0"/>
              <a:t>Vršení nepodložených tezí a tvrzení</a:t>
            </a:r>
          </a:p>
        </p:txBody>
      </p:sp>
      <p:sp>
        <p:nvSpPr>
          <p:cNvPr id="3" name="Zástupný symbol pro obsah 2"/>
          <p:cNvSpPr>
            <a:spLocks noGrp="1"/>
          </p:cNvSpPr>
          <p:nvPr>
            <p:ph idx="1"/>
          </p:nvPr>
        </p:nvSpPr>
        <p:spPr>
          <a:xfrm>
            <a:off x="179512" y="980728"/>
            <a:ext cx="8517632" cy="5544616"/>
          </a:xfrm>
        </p:spPr>
        <p:txBody>
          <a:bodyPr>
            <a:normAutofit fontScale="77500" lnSpcReduction="20000"/>
          </a:bodyPr>
          <a:lstStyle/>
          <a:p>
            <a:pPr indent="0">
              <a:buNone/>
            </a:pPr>
            <a:r>
              <a:rPr lang="cs-CZ" b="1" dirty="0" err="1">
                <a:solidFill>
                  <a:srgbClr val="FF0000"/>
                </a:solidFill>
              </a:rPr>
              <a:t>Wrong</a:t>
            </a:r>
            <a:r>
              <a:rPr lang="cs-CZ" b="1" dirty="0">
                <a:solidFill>
                  <a:srgbClr val="FF0000"/>
                </a:solidFill>
              </a:rPr>
              <a:t>: </a:t>
            </a:r>
            <a:r>
              <a:rPr lang="cs-CZ" dirty="0">
                <a:solidFill>
                  <a:srgbClr val="FF0000"/>
                </a:solidFill>
              </a:rPr>
              <a:t>Tento zákon má zajistit lepší fungování státu, zlepšení politiky a navrácení důstojnosti prezidentskému úřadu. Pokud musí být přijat zákon, který by toto napravoval, tak vláda selhala. Navíc to, že se zakáže hanobení prezidenta přeci neznamená, že se zlepší jeho politika a řízení státu. Spíš se zvedne ještě větší vlna nevole, odporu a znechucení k prezidentskému úřadu a vládě.</a:t>
            </a:r>
          </a:p>
          <a:p>
            <a:pPr indent="0">
              <a:buNone/>
            </a:pPr>
            <a:r>
              <a:rPr lang="cs-CZ" b="1" dirty="0"/>
              <a:t>Ok: </a:t>
            </a:r>
            <a:r>
              <a:rPr lang="cs-CZ" dirty="0"/>
              <a:t>Pokud by došlo k prosazení zákona, lze očekávat, že povede k opačným důsledkům, než jsou zamýšleny. Příklady podobných zákonů z nedávné doby – uvést lze Itálii nebo Belgii, které jsou rovněž členy EU – ukazují, že po jejich schválení došlo k významnému poklesu důvěry v prezidentský úřad a nárůstu nespokojenosti se stávající vládou. Vztah ke stávajícímu českému prezidentovi navíc dělí společnost na dva radikálně nesouhlasící tábory, lze tedy čekat, že by zákon chápaný jako nástroj proti jeho kritikům toto napětí ještě prohloubil.</a:t>
            </a:r>
          </a:p>
          <a:p>
            <a:pPr indent="0">
              <a:buNone/>
            </a:pPr>
            <a:endParaRPr lang="cs-CZ" dirty="0"/>
          </a:p>
        </p:txBody>
      </p:sp>
    </p:spTree>
    <p:extLst>
      <p:ext uri="{BB962C8B-B14F-4D97-AF65-F5344CB8AC3E}">
        <p14:creationId xmlns:p14="http://schemas.microsoft.com/office/powerpoint/2010/main" xmlns="" val="3131548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16632"/>
            <a:ext cx="8640960" cy="792088"/>
          </a:xfrm>
        </p:spPr>
        <p:txBody>
          <a:bodyPr>
            <a:normAutofit fontScale="90000"/>
          </a:bodyPr>
          <a:lstStyle/>
          <a:p>
            <a:pPr algn="l"/>
            <a:r>
              <a:rPr lang="cs-CZ" sz="2800" b="1" dirty="0" err="1" smtClean="0"/>
              <a:t>Neodhad</a:t>
            </a:r>
            <a:r>
              <a:rPr lang="cs-CZ" sz="2800" b="1" dirty="0" smtClean="0"/>
              <a:t> ambic – příliš náročné otázky na příliš omezeném prostoru</a:t>
            </a:r>
          </a:p>
        </p:txBody>
      </p:sp>
      <p:sp>
        <p:nvSpPr>
          <p:cNvPr id="3" name="Zástupný symbol pro obsah 2"/>
          <p:cNvSpPr>
            <a:spLocks noGrp="1"/>
          </p:cNvSpPr>
          <p:nvPr>
            <p:ph idx="1"/>
          </p:nvPr>
        </p:nvSpPr>
        <p:spPr>
          <a:xfrm>
            <a:off x="179512" y="980728"/>
            <a:ext cx="8517632" cy="5544616"/>
          </a:xfrm>
        </p:spPr>
        <p:txBody>
          <a:bodyPr>
            <a:normAutofit/>
          </a:bodyPr>
          <a:lstStyle/>
          <a:p>
            <a:pPr indent="0">
              <a:buNone/>
            </a:pPr>
            <a:r>
              <a:rPr lang="cs-CZ" b="1" dirty="0" err="1"/>
              <a:t>Wrong</a:t>
            </a:r>
            <a:r>
              <a:rPr lang="cs-CZ" b="1" dirty="0"/>
              <a:t>: </a:t>
            </a:r>
            <a:r>
              <a:rPr lang="cs-CZ" dirty="0" smtClean="0"/>
              <a:t>Nicméně je na tento zákon naše země připravená? Poměrně nedávno jsme se vyhranili proti naprosté cézuře </a:t>
            </a:r>
            <a:r>
              <a:rPr lang="cs-CZ" dirty="0" smtClean="0"/>
              <a:t>komunismu.  </a:t>
            </a:r>
            <a:r>
              <a:rPr lang="cs-CZ" dirty="0" smtClean="0"/>
              <a:t>Myslím že, řada lidí si dnes jako protiklad „</a:t>
            </a:r>
            <a:r>
              <a:rPr lang="cs-CZ" i="1" dirty="0" smtClean="0"/>
              <a:t>svobody</a:t>
            </a:r>
            <a:r>
              <a:rPr lang="cs-CZ" dirty="0" smtClean="0"/>
              <a:t>“ vybaví právě komunismus. A ten </a:t>
            </a:r>
            <a:r>
              <a:rPr lang="cs-CZ" dirty="0" smtClean="0"/>
              <a:t>podle </a:t>
            </a:r>
            <a:r>
              <a:rPr lang="cs-CZ" dirty="0" smtClean="0"/>
              <a:t>mě, stále silně pulzuje i ve vědomí mé generace, která vlastně komunismus nezažila. </a:t>
            </a:r>
            <a:endParaRPr lang="cs-CZ" dirty="0"/>
          </a:p>
        </p:txBody>
      </p:sp>
    </p:spTree>
    <p:extLst>
      <p:ext uri="{BB962C8B-B14F-4D97-AF65-F5344CB8AC3E}">
        <p14:creationId xmlns:p14="http://schemas.microsoft.com/office/powerpoint/2010/main" xmlns="" val="3131548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16632"/>
            <a:ext cx="8640960" cy="792088"/>
          </a:xfrm>
        </p:spPr>
        <p:txBody>
          <a:bodyPr>
            <a:normAutofit fontScale="90000"/>
          </a:bodyPr>
          <a:lstStyle/>
          <a:p>
            <a:pPr algn="l"/>
            <a:r>
              <a:rPr lang="cs-CZ" sz="2800" b="1" dirty="0" err="1" smtClean="0"/>
              <a:t>Neodhad</a:t>
            </a:r>
            <a:r>
              <a:rPr lang="cs-CZ" sz="2800" b="1" dirty="0" smtClean="0"/>
              <a:t> ambic – příliš náročné otázky na příliš omezeném prostoru</a:t>
            </a:r>
          </a:p>
        </p:txBody>
      </p:sp>
      <p:sp>
        <p:nvSpPr>
          <p:cNvPr id="3" name="Zástupný symbol pro obsah 2"/>
          <p:cNvSpPr>
            <a:spLocks noGrp="1"/>
          </p:cNvSpPr>
          <p:nvPr>
            <p:ph idx="1"/>
          </p:nvPr>
        </p:nvSpPr>
        <p:spPr>
          <a:xfrm>
            <a:off x="179512" y="980728"/>
            <a:ext cx="8517632" cy="5544616"/>
          </a:xfrm>
        </p:spPr>
        <p:txBody>
          <a:bodyPr>
            <a:normAutofit fontScale="92500" lnSpcReduction="10000"/>
          </a:bodyPr>
          <a:lstStyle/>
          <a:p>
            <a:pPr indent="0">
              <a:buNone/>
            </a:pPr>
            <a:r>
              <a:rPr lang="cs-CZ" b="1" dirty="0" err="1">
                <a:solidFill>
                  <a:srgbClr val="FF0000"/>
                </a:solidFill>
              </a:rPr>
              <a:t>Wrong</a:t>
            </a:r>
            <a:r>
              <a:rPr lang="cs-CZ" b="1" dirty="0">
                <a:solidFill>
                  <a:srgbClr val="FF0000"/>
                </a:solidFill>
              </a:rPr>
              <a:t>: </a:t>
            </a:r>
            <a:r>
              <a:rPr lang="cs-CZ" dirty="0" smtClean="0">
                <a:solidFill>
                  <a:srgbClr val="FF0000"/>
                </a:solidFill>
              </a:rPr>
              <a:t>Nicméně je na tento zákon naše země připravená? Poměrně nedávno jsme se vyhranili proti naprosté cézuře </a:t>
            </a:r>
            <a:r>
              <a:rPr lang="cs-CZ" dirty="0" smtClean="0">
                <a:solidFill>
                  <a:srgbClr val="FF0000"/>
                </a:solidFill>
              </a:rPr>
              <a:t>komunismu.  </a:t>
            </a:r>
            <a:r>
              <a:rPr lang="cs-CZ" dirty="0" smtClean="0">
                <a:solidFill>
                  <a:srgbClr val="FF0000"/>
                </a:solidFill>
              </a:rPr>
              <a:t>Myslím že, řada lidí si dnes jako protiklad „</a:t>
            </a:r>
            <a:r>
              <a:rPr lang="cs-CZ" i="1" dirty="0" smtClean="0">
                <a:solidFill>
                  <a:srgbClr val="FF0000"/>
                </a:solidFill>
              </a:rPr>
              <a:t>svobody</a:t>
            </a:r>
            <a:r>
              <a:rPr lang="cs-CZ" dirty="0" smtClean="0">
                <a:solidFill>
                  <a:srgbClr val="FF0000"/>
                </a:solidFill>
              </a:rPr>
              <a:t>“ vybaví právě komunismus. A ten </a:t>
            </a:r>
            <a:r>
              <a:rPr lang="cs-CZ" dirty="0" smtClean="0">
                <a:solidFill>
                  <a:srgbClr val="FF0000"/>
                </a:solidFill>
              </a:rPr>
              <a:t>podle </a:t>
            </a:r>
            <a:r>
              <a:rPr lang="cs-CZ" dirty="0" smtClean="0">
                <a:solidFill>
                  <a:srgbClr val="FF0000"/>
                </a:solidFill>
              </a:rPr>
              <a:t>mě, stále silně pulzuje i ve vědomí mé generace, která vlastně komunismus nezažila. </a:t>
            </a:r>
            <a:endParaRPr lang="cs-CZ" dirty="0" smtClean="0">
              <a:solidFill>
                <a:srgbClr val="FF0000"/>
              </a:solidFill>
            </a:endParaRPr>
          </a:p>
          <a:p>
            <a:pPr indent="0">
              <a:buNone/>
            </a:pPr>
            <a:r>
              <a:rPr lang="cs-CZ" b="1" dirty="0" smtClean="0"/>
              <a:t>Ok:</a:t>
            </a:r>
            <a:r>
              <a:rPr lang="cs-CZ" dirty="0" smtClean="0"/>
              <a:t> Do jaké míry je dnešní mladá generace stále ovlivněna komunismem? Než se na tuto otázku pokusíme odpovědět, měli bychom definovat, co je vlastně obecně míněno pojmem „dědictví komunismu“…</a:t>
            </a:r>
            <a:endParaRPr lang="cs-CZ" dirty="0"/>
          </a:p>
        </p:txBody>
      </p:sp>
    </p:spTree>
    <p:extLst>
      <p:ext uri="{BB962C8B-B14F-4D97-AF65-F5344CB8AC3E}">
        <p14:creationId xmlns:p14="http://schemas.microsoft.com/office/powerpoint/2010/main" xmlns="" val="3131548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16632"/>
            <a:ext cx="8640960" cy="792088"/>
          </a:xfrm>
        </p:spPr>
        <p:txBody>
          <a:bodyPr>
            <a:noAutofit/>
          </a:bodyPr>
          <a:lstStyle/>
          <a:p>
            <a:pPr algn="l"/>
            <a:r>
              <a:rPr lang="cs-CZ" sz="2800" b="1" dirty="0"/>
              <a:t>Přílišná subjektivita – použití ironie pro shazování oponentů a argumentace ad personam</a:t>
            </a:r>
          </a:p>
        </p:txBody>
      </p:sp>
      <p:sp>
        <p:nvSpPr>
          <p:cNvPr id="3" name="Zástupný symbol pro obsah 2"/>
          <p:cNvSpPr>
            <a:spLocks noGrp="1"/>
          </p:cNvSpPr>
          <p:nvPr>
            <p:ph idx="1"/>
          </p:nvPr>
        </p:nvSpPr>
        <p:spPr>
          <a:xfrm>
            <a:off x="179512" y="980728"/>
            <a:ext cx="8517632" cy="5544616"/>
          </a:xfrm>
        </p:spPr>
        <p:txBody>
          <a:bodyPr>
            <a:normAutofit lnSpcReduction="10000"/>
          </a:bodyPr>
          <a:lstStyle/>
          <a:p>
            <a:pPr indent="0">
              <a:lnSpc>
                <a:spcPct val="110000"/>
              </a:lnSpc>
              <a:buNone/>
            </a:pPr>
            <a:r>
              <a:rPr lang="cs-CZ" b="1" dirty="0" err="1"/>
              <a:t>Wrong</a:t>
            </a:r>
            <a:r>
              <a:rPr lang="cs-CZ" b="1" dirty="0"/>
              <a:t>: </a:t>
            </a:r>
            <a:r>
              <a:rPr lang="cs-CZ" dirty="0"/>
              <a:t>Zákon je prý potřeba, aby prezident nebyl rušen při výkonu svých pravomocí. Můžeme ale zavzpomínat na výstavu korunovačních klenotů anebo na rozhovor v českém rozhlase, kde se pan prezident nestyděl několikrát za sebou říct nevhodné sprosté slovo začínající na písmeno K. Pokud má tato novela za cíl pomoci panu prezidentovi při výkonu funkce, měli by spíš páni poslanci zvážit o zřízení protialkoholním zařízení pro prezidenty ve službě.</a:t>
            </a:r>
          </a:p>
          <a:p>
            <a:pPr indent="0">
              <a:lnSpc>
                <a:spcPct val="110000"/>
              </a:lnSpc>
              <a:buNone/>
            </a:pPr>
            <a:endParaRPr lang="cs-CZ" dirty="0"/>
          </a:p>
        </p:txBody>
      </p:sp>
    </p:spTree>
    <p:extLst>
      <p:ext uri="{BB962C8B-B14F-4D97-AF65-F5344CB8AC3E}">
        <p14:creationId xmlns:p14="http://schemas.microsoft.com/office/powerpoint/2010/main" xmlns="" val="3131548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16632"/>
            <a:ext cx="8640960" cy="792088"/>
          </a:xfrm>
        </p:spPr>
        <p:txBody>
          <a:bodyPr>
            <a:noAutofit/>
          </a:bodyPr>
          <a:lstStyle/>
          <a:p>
            <a:pPr algn="l"/>
            <a:r>
              <a:rPr lang="cs-CZ" sz="2800" b="1" dirty="0"/>
              <a:t>Přílišná subjektivita – použití ironie pro shazování oponentů a argumentace ad personam</a:t>
            </a:r>
          </a:p>
        </p:txBody>
      </p:sp>
      <p:sp>
        <p:nvSpPr>
          <p:cNvPr id="3" name="Zástupný symbol pro obsah 2"/>
          <p:cNvSpPr>
            <a:spLocks noGrp="1"/>
          </p:cNvSpPr>
          <p:nvPr>
            <p:ph idx="1"/>
          </p:nvPr>
        </p:nvSpPr>
        <p:spPr>
          <a:xfrm>
            <a:off x="179512" y="980728"/>
            <a:ext cx="8517632" cy="5544616"/>
          </a:xfrm>
        </p:spPr>
        <p:txBody>
          <a:bodyPr>
            <a:normAutofit fontScale="70000" lnSpcReduction="20000"/>
          </a:bodyPr>
          <a:lstStyle/>
          <a:p>
            <a:pPr indent="0">
              <a:lnSpc>
                <a:spcPct val="110000"/>
              </a:lnSpc>
              <a:buNone/>
            </a:pPr>
            <a:r>
              <a:rPr lang="cs-CZ" b="1" dirty="0" err="1">
                <a:solidFill>
                  <a:srgbClr val="FF0000"/>
                </a:solidFill>
              </a:rPr>
              <a:t>Wrong</a:t>
            </a:r>
            <a:r>
              <a:rPr lang="cs-CZ" b="1" dirty="0">
                <a:solidFill>
                  <a:srgbClr val="FF0000"/>
                </a:solidFill>
              </a:rPr>
              <a:t>: </a:t>
            </a:r>
            <a:r>
              <a:rPr lang="cs-CZ" dirty="0">
                <a:solidFill>
                  <a:srgbClr val="FF0000"/>
                </a:solidFill>
              </a:rPr>
              <a:t>Zákon je prý potřeba, aby prezident nebyl rušen při výkonu svých pravomocí. Můžeme ale zavzpomínat na výstavu korunovačních klenotů anebo na rozhovor v českém rozhlase, kde se pan prezident nestyděl několikrát za sebou říct nevhodné sprosté slovo začínající na písmeno K. Pokud má tato novela za cíl pomoci panu prezidentovi při výkonu funkce, měli by spíš páni poslanci zvážit o zřízení </a:t>
            </a:r>
            <a:r>
              <a:rPr lang="cs-CZ" dirty="0" err="1">
                <a:solidFill>
                  <a:srgbClr val="FF0000"/>
                </a:solidFill>
              </a:rPr>
              <a:t>protialkoholového</a:t>
            </a:r>
            <a:r>
              <a:rPr lang="cs-CZ" dirty="0">
                <a:solidFill>
                  <a:srgbClr val="FF0000"/>
                </a:solidFill>
              </a:rPr>
              <a:t> zařízení pro prezidenty ve službě.</a:t>
            </a:r>
          </a:p>
          <a:p>
            <a:pPr indent="0">
              <a:lnSpc>
                <a:spcPct val="110000"/>
              </a:lnSpc>
              <a:buNone/>
            </a:pPr>
            <a:r>
              <a:rPr lang="cs-CZ" b="1" dirty="0"/>
              <a:t>Ok: </a:t>
            </a:r>
            <a:r>
              <a:rPr lang="cs-CZ" dirty="0"/>
              <a:t>Zákon je prý potřeba, aby prezident nebyl rušen při výkonu svých pravomocí. Obhájci zákona ale neříkají, jaké přesně pravomoci a čím vlastně jsou rušeny. Znamená to snad, že když vyjde ostřejší článek v novinách, nemůže se prezident soustředit podepisování smluv? A že když na jeho adresu padne ostřejší výraz v hospodě, přestane mu jít kladení věnců</a:t>
            </a:r>
            <a:r>
              <a:rPr lang="cs-CZ" dirty="0" smtClean="0"/>
              <a:t>? Zákonu zkrátka řeší problém, který nikdo jasně nedefinoval.</a:t>
            </a:r>
            <a:endParaRPr lang="cs-CZ" dirty="0"/>
          </a:p>
          <a:p>
            <a:pPr indent="0">
              <a:lnSpc>
                <a:spcPct val="110000"/>
              </a:lnSpc>
              <a:buNone/>
            </a:pPr>
            <a:endParaRPr lang="cs-CZ" dirty="0"/>
          </a:p>
        </p:txBody>
      </p:sp>
    </p:spTree>
    <p:extLst>
      <p:ext uri="{BB962C8B-B14F-4D97-AF65-F5344CB8AC3E}">
        <p14:creationId xmlns:p14="http://schemas.microsoft.com/office/powerpoint/2010/main" xmlns="" val="3131548093"/>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1415</TotalTime>
  <Words>923</Words>
  <Application>Microsoft Office PowerPoint</Application>
  <PresentationFormat>Předvádění na obrazovce (4:3)</PresentationFormat>
  <Paragraphs>77</Paragraphs>
  <Slides>23</Slides>
  <Notes>0</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Motiv sady Office</vt:lpstr>
      <vt:lpstr>Nejčastější chyby v textech</vt:lpstr>
      <vt:lpstr>Přílišná obecnost až nesrozumitelnost</vt:lpstr>
      <vt:lpstr>Přílišná obecnost až nesrozumitelnost</vt:lpstr>
      <vt:lpstr>Vršení nepodložených tezí a tvrzení</vt:lpstr>
      <vt:lpstr>Vršení nepodložených tezí a tvrzení</vt:lpstr>
      <vt:lpstr>Neodhad ambic – příliš náročné otázky na příliš omezeném prostoru</vt:lpstr>
      <vt:lpstr>Neodhad ambic – příliš náročné otázky na příliš omezeném prostoru</vt:lpstr>
      <vt:lpstr>Přílišná subjektivita – použití ironie pro shazování oponentů a argumentace ad personam</vt:lpstr>
      <vt:lpstr>Přílišná subjektivita – použití ironie pro shazování oponentů a argumentace ad personam</vt:lpstr>
      <vt:lpstr>Přílišná subjektivita – dojmologie </vt:lpstr>
      <vt:lpstr>Přílišná subjektivita – dojmologie </vt:lpstr>
      <vt:lpstr>Nadužívání rétorických otázek</vt:lpstr>
      <vt:lpstr>Nadužívání rétorických otázek</vt:lpstr>
      <vt:lpstr>Chybí vymezení tématu, otázky, způsobu řešení</vt:lpstr>
      <vt:lpstr>Chybí vymezení tématu, otázky, způsobu řešení</vt:lpstr>
      <vt:lpstr>Zbytečné odbočky mimo argumentační linku</vt:lpstr>
      <vt:lpstr>Zbytečné odbočky mimo argumentační linku</vt:lpstr>
      <vt:lpstr>Nekritické přejímání tezí</vt:lpstr>
      <vt:lpstr>Nekritické přejímání tezí</vt:lpstr>
      <vt:lpstr>Nekonzistentní linka a protimluvy</vt:lpstr>
      <vt:lpstr>Nekonzistentní linka a protimluvy</vt:lpstr>
      <vt:lpstr>Argumentace otřepaným citátem</vt:lpstr>
      <vt:lpstr>Argumentace otřepaným citátem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Bachtík Jakub</dc:creator>
  <cp:lastModifiedBy>bachtik</cp:lastModifiedBy>
  <cp:revision>127</cp:revision>
  <dcterms:created xsi:type="dcterms:W3CDTF">2016-10-12T15:38:38Z</dcterms:created>
  <dcterms:modified xsi:type="dcterms:W3CDTF">2016-12-13T14:04:40Z</dcterms:modified>
</cp:coreProperties>
</file>